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73" r:id="rId2"/>
    <p:sldId id="275" r:id="rId3"/>
    <p:sldId id="258" r:id="rId4"/>
    <p:sldId id="262" r:id="rId5"/>
    <p:sldId id="274" r:id="rId6"/>
    <p:sldId id="260" r:id="rId7"/>
    <p:sldId id="263" r:id="rId8"/>
    <p:sldId id="276" r:id="rId9"/>
    <p:sldId id="265" r:id="rId10"/>
    <p:sldId id="266" r:id="rId11"/>
    <p:sldId id="271" r:id="rId12"/>
    <p:sldId id="267" r:id="rId13"/>
    <p:sldId id="268" r:id="rId14"/>
    <p:sldId id="278" r:id="rId15"/>
    <p:sldId id="269" r:id="rId16"/>
    <p:sldId id="277" r:id="rId17"/>
    <p:sldId id="281" r:id="rId18"/>
    <p:sldId id="270" r:id="rId19"/>
    <p:sldId id="279" r:id="rId20"/>
    <p:sldId id="280"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st Page" id="{77FBEC24-132E-4927-BA99-FCAA79382B9B}">
          <p14:sldIdLst>
            <p14:sldId id="273"/>
            <p14:sldId id="275"/>
            <p14:sldId id="258"/>
            <p14:sldId id="262"/>
          </p14:sldIdLst>
        </p14:section>
        <p14:section name="Home" id="{16C3C160-0ACB-42C2-A219-77C54452581B}">
          <p14:sldIdLst>
            <p14:sldId id="274"/>
            <p14:sldId id="260"/>
            <p14:sldId id="263"/>
            <p14:sldId id="276"/>
            <p14:sldId id="265"/>
            <p14:sldId id="266"/>
            <p14:sldId id="271"/>
            <p14:sldId id="267"/>
            <p14:sldId id="268"/>
            <p14:sldId id="278"/>
            <p14:sldId id="269"/>
            <p14:sldId id="277"/>
            <p14:sldId id="281"/>
            <p14:sldId id="270"/>
            <p14:sldId id="279"/>
            <p14:sldId id="280"/>
            <p14:sldId id="2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540"/>
    <a:srgbClr val="94BFD2"/>
    <a:srgbClr val="9AC0D3"/>
    <a:srgbClr val="8A96A4"/>
    <a:srgbClr val="AEB7C6"/>
    <a:srgbClr val="A6A6A6"/>
    <a:srgbClr val="97A2B3"/>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85" autoAdjust="0"/>
    <p:restoredTop sz="94660"/>
  </p:normalViewPr>
  <p:slideViewPr>
    <p:cSldViewPr snapToGrid="0">
      <p:cViewPr>
        <p:scale>
          <a:sx n="48" d="100"/>
          <a:sy n="48" d="100"/>
        </p:scale>
        <p:origin x="68" y="7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5/10/2023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5/10/2023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HenkVanDijk-hub/GroupAssignment4InvAnalysis.git" TargetMode="External"/><Relationship Id="rId4" Type="http://schemas.openxmlformats.org/officeDocument/2006/relationships/hyperlink" Target="https://za.investing.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7.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3392556" y="2108201"/>
            <a:ext cx="5770217" cy="2308324"/>
          </a:xfrm>
          <a:prstGeom prst="rect">
            <a:avLst/>
          </a:prstGeom>
          <a:noFill/>
        </p:spPr>
        <p:txBody>
          <a:bodyPr wrap="square" rtlCol="0">
            <a:spAutoFit/>
          </a:bodyPr>
          <a:lstStyle/>
          <a:p>
            <a:r>
              <a:rPr lang="en-US" sz="3600" dirty="0" smtClean="0">
                <a:solidFill>
                  <a:schemeClr val="bg1">
                    <a:lumMod val="95000"/>
                  </a:schemeClr>
                </a:solidFill>
              </a:rPr>
              <a:t>Group Members:</a:t>
            </a:r>
            <a:endParaRPr lang="en-US" sz="3600" dirty="0">
              <a:solidFill>
                <a:schemeClr val="bg1">
                  <a:lumMod val="95000"/>
                </a:schemeClr>
              </a:solidFill>
            </a:endParaRPr>
          </a:p>
          <a:p>
            <a:r>
              <a:rPr lang="en-US" sz="3600" dirty="0">
                <a:solidFill>
                  <a:schemeClr val="bg1">
                    <a:lumMod val="95000"/>
                  </a:schemeClr>
                </a:solidFill>
              </a:rPr>
              <a:t>H van </a:t>
            </a:r>
            <a:r>
              <a:rPr lang="en-US" sz="3600" dirty="0" smtClean="0">
                <a:solidFill>
                  <a:schemeClr val="bg1">
                    <a:lumMod val="95000"/>
                  </a:schemeClr>
                </a:solidFill>
              </a:rPr>
              <a:t>Dijk </a:t>
            </a:r>
            <a:r>
              <a:rPr lang="en-US" sz="3600" dirty="0">
                <a:solidFill>
                  <a:schemeClr val="bg1">
                    <a:lumMod val="95000"/>
                  </a:schemeClr>
                </a:solidFill>
              </a:rPr>
              <a:t>(223227354)</a:t>
            </a:r>
          </a:p>
          <a:p>
            <a:r>
              <a:rPr lang="en-US" sz="3600" dirty="0" smtClean="0">
                <a:solidFill>
                  <a:schemeClr val="bg1">
                    <a:lumMod val="95000"/>
                  </a:schemeClr>
                </a:solidFill>
              </a:rPr>
              <a:t>MC Lebese </a:t>
            </a:r>
            <a:r>
              <a:rPr lang="en-US" sz="3600" dirty="0">
                <a:solidFill>
                  <a:schemeClr val="bg1">
                    <a:lumMod val="95000"/>
                  </a:schemeClr>
                </a:solidFill>
              </a:rPr>
              <a:t>(219042116)</a:t>
            </a:r>
          </a:p>
          <a:p>
            <a:r>
              <a:rPr lang="en-US" sz="3600" dirty="0" smtClean="0">
                <a:solidFill>
                  <a:schemeClr val="bg1">
                    <a:lumMod val="95000"/>
                  </a:schemeClr>
                </a:solidFill>
              </a:rPr>
              <a:t>B Nqwaba </a:t>
            </a:r>
            <a:r>
              <a:rPr lang="en-US" sz="3600" dirty="0">
                <a:solidFill>
                  <a:schemeClr val="bg1">
                    <a:lumMod val="95000"/>
                  </a:schemeClr>
                </a:solidFill>
              </a:rPr>
              <a:t>(219115748)</a:t>
            </a:r>
          </a:p>
        </p:txBody>
      </p:sp>
      <p:sp>
        <p:nvSpPr>
          <p:cNvPr id="11" name="TextBox 10"/>
          <p:cNvSpPr txBox="1"/>
          <p:nvPr/>
        </p:nvSpPr>
        <p:spPr>
          <a:xfrm>
            <a:off x="0" y="357809"/>
            <a:ext cx="11940209" cy="769441"/>
          </a:xfrm>
          <a:prstGeom prst="rect">
            <a:avLst/>
          </a:prstGeom>
          <a:noFill/>
        </p:spPr>
        <p:txBody>
          <a:bodyPr wrap="square" rtlCol="0">
            <a:spAutoFit/>
          </a:bodyPr>
          <a:lstStyle/>
          <a:p>
            <a:pPr algn="ctr"/>
            <a:r>
              <a:rPr lang="en-US" sz="4400" dirty="0" smtClean="0">
                <a:solidFill>
                  <a:schemeClr val="bg1">
                    <a:lumMod val="95000"/>
                  </a:schemeClr>
                </a:solidFill>
                <a:latin typeface="+mj-lt"/>
              </a:rPr>
              <a:t>Analyzing </a:t>
            </a:r>
            <a:r>
              <a:rPr lang="en-US" sz="4400" dirty="0">
                <a:solidFill>
                  <a:schemeClr val="bg1">
                    <a:lumMod val="95000"/>
                  </a:schemeClr>
                </a:solidFill>
                <a:latin typeface="+mj-lt"/>
              </a:rPr>
              <a:t>investment strategies</a:t>
            </a:r>
            <a:endParaRPr lang="en-US" sz="4400" dirty="0">
              <a:solidFill>
                <a:schemeClr val="bg1">
                  <a:lumMod val="95000"/>
                </a:schemeClr>
              </a:solidFill>
              <a:latin typeface="+mj-lt"/>
            </a:endParaRPr>
          </a:p>
        </p:txBody>
      </p:sp>
    </p:spTree>
    <p:extLst>
      <p:ext uri="{BB962C8B-B14F-4D97-AF65-F5344CB8AC3E}">
        <p14:creationId xmlns:p14="http://schemas.microsoft.com/office/powerpoint/2010/main" val="13045019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B7FD7694-5BA5-13B2-A3A7-EBDD88C51AC2}"/>
              </a:ext>
            </a:extLst>
          </p:cNvPr>
          <p:cNvSpPr txBox="1">
            <a:spLocks/>
          </p:cNvSpPr>
          <p:nvPr/>
        </p:nvSpPr>
        <p:spPr>
          <a:xfrm>
            <a:off x="0" y="0"/>
            <a:ext cx="11026834" cy="102149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ZA" sz="3600" kern="0" dirty="0">
                <a:solidFill>
                  <a:schemeClr val="bg1"/>
                </a:solidFill>
                <a:latin typeface="+mj-lt"/>
              </a:rPr>
              <a:t>All ETF’s reflected long term growth in ZAR:</a:t>
            </a:r>
          </a:p>
          <a:p>
            <a:endParaRPr lang="en-US" sz="3600" dirty="0">
              <a:solidFill>
                <a:schemeClr val="tx1">
                  <a:lumMod val="85000"/>
                  <a:lumOff val="15000"/>
                </a:schemeClr>
              </a:solidFill>
            </a:endParaRPr>
          </a:p>
        </p:txBody>
      </p:sp>
      <p:pic>
        <p:nvPicPr>
          <p:cNvPr id="1034" name="Picture 10">
            <a:extLst>
              <a:ext uri="{FF2B5EF4-FFF2-40B4-BE49-F238E27FC236}">
                <a16:creationId xmlns:a16="http://schemas.microsoft.com/office/drawing/2014/main" id="{62794BC5-2CEF-1331-8EEA-DA877B2345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30" y="657021"/>
            <a:ext cx="12001270" cy="5273996"/>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1E8406D0-F7CD-B146-56AC-A5A99FE1E173}"/>
              </a:ext>
            </a:extLst>
          </p:cNvPr>
          <p:cNvSpPr txBox="1">
            <a:spLocks/>
          </p:cNvSpPr>
          <p:nvPr/>
        </p:nvSpPr>
        <p:spPr>
          <a:xfrm>
            <a:off x="81094" y="5830844"/>
            <a:ext cx="12029812" cy="653846"/>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800" dirty="0">
                <a:solidFill>
                  <a:schemeClr val="bg1"/>
                </a:solidFill>
                <a:latin typeface="+mj-lt"/>
              </a:rPr>
              <a:t>All the funds </a:t>
            </a:r>
            <a:r>
              <a:rPr lang="en-US" sz="2800" dirty="0" smtClean="0">
                <a:solidFill>
                  <a:schemeClr val="bg1"/>
                </a:solidFill>
                <a:latin typeface="+mj-lt"/>
              </a:rPr>
              <a:t>reflected </a:t>
            </a:r>
            <a:r>
              <a:rPr lang="en-US" sz="2800" dirty="0">
                <a:solidFill>
                  <a:schemeClr val="bg1"/>
                </a:solidFill>
                <a:latin typeface="+mj-lt"/>
              </a:rPr>
              <a:t>growth over the period under review although some funds performed better than others.</a:t>
            </a:r>
          </a:p>
        </p:txBody>
      </p:sp>
      <p:sp>
        <p:nvSpPr>
          <p:cNvPr id="5" name="TextBox 4">
            <a:extLst>
              <a:ext uri="{FF2B5EF4-FFF2-40B4-BE49-F238E27FC236}">
                <a16:creationId xmlns:a16="http://schemas.microsoft.com/office/drawing/2014/main" id="{646EE204-808B-A5D7-B9E2-A270C73938EA}"/>
              </a:ext>
            </a:extLst>
          </p:cNvPr>
          <p:cNvSpPr txBox="1"/>
          <p:nvPr/>
        </p:nvSpPr>
        <p:spPr>
          <a:xfrm>
            <a:off x="9681475" y="4394338"/>
            <a:ext cx="2189526" cy="738664"/>
          </a:xfrm>
          <a:prstGeom prst="rect">
            <a:avLst/>
          </a:prstGeom>
          <a:noFill/>
        </p:spPr>
        <p:txBody>
          <a:bodyPr wrap="square" rtlCol="0">
            <a:spAutoFit/>
          </a:bodyPr>
          <a:lstStyle/>
          <a:p>
            <a:r>
              <a:rPr lang="en-ZA" sz="1400" i="1" dirty="0"/>
              <a:t>Trend lines uses the least squares regression analysis methodology</a:t>
            </a:r>
          </a:p>
        </p:txBody>
      </p:sp>
    </p:spTree>
    <p:extLst>
      <p:ext uri="{BB962C8B-B14F-4D97-AF65-F5344CB8AC3E}">
        <p14:creationId xmlns:p14="http://schemas.microsoft.com/office/powerpoint/2010/main" val="27802602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3C4D3-15E4-20D5-6743-EBC7562346AE}"/>
              </a:ext>
            </a:extLst>
          </p:cNvPr>
          <p:cNvPicPr>
            <a:picLocks noChangeAspect="1"/>
          </p:cNvPicPr>
          <p:nvPr/>
        </p:nvPicPr>
        <p:blipFill>
          <a:blip r:embed="rId4"/>
          <a:stretch>
            <a:fillRect/>
          </a:stretch>
        </p:blipFill>
        <p:spPr>
          <a:xfrm>
            <a:off x="511147" y="838392"/>
            <a:ext cx="5044842" cy="5154004"/>
          </a:xfrm>
          <a:prstGeom prst="rect">
            <a:avLst/>
          </a:prstGeom>
          <a:solidFill>
            <a:schemeClr val="bg1"/>
          </a:solidFill>
        </p:spPr>
      </p:pic>
      <p:sp>
        <p:nvSpPr>
          <p:cNvPr id="7" name="Subtitle 2">
            <a:extLst>
              <a:ext uri="{FF2B5EF4-FFF2-40B4-BE49-F238E27FC236}">
                <a16:creationId xmlns:a16="http://schemas.microsoft.com/office/drawing/2014/main" id="{1B6D830C-D33C-6C48-DD22-F52DC221FC16}"/>
              </a:ext>
            </a:extLst>
          </p:cNvPr>
          <p:cNvSpPr txBox="1">
            <a:spLocks/>
          </p:cNvSpPr>
          <p:nvPr/>
        </p:nvSpPr>
        <p:spPr>
          <a:xfrm>
            <a:off x="197636" y="112631"/>
            <a:ext cx="11026834" cy="102149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ZA" sz="3600" kern="0" dirty="0">
                <a:solidFill>
                  <a:schemeClr val="bg1"/>
                </a:solidFill>
                <a:latin typeface="+mj-lt"/>
              </a:rPr>
              <a:t>Regression analysis (Formula Example)</a:t>
            </a:r>
          </a:p>
          <a:p>
            <a:endParaRPr lang="en-US" sz="3600" dirty="0">
              <a:solidFill>
                <a:schemeClr val="tx1">
                  <a:lumMod val="85000"/>
                  <a:lumOff val="15000"/>
                </a:schemeClr>
              </a:solidFill>
            </a:endParaRPr>
          </a:p>
        </p:txBody>
      </p:sp>
      <p:sp>
        <p:nvSpPr>
          <p:cNvPr id="8" name="Subtitle 2">
            <a:extLst>
              <a:ext uri="{FF2B5EF4-FFF2-40B4-BE49-F238E27FC236}">
                <a16:creationId xmlns:a16="http://schemas.microsoft.com/office/drawing/2014/main" id="{47269283-D74F-C216-B4FC-C36E39CCE06C}"/>
              </a:ext>
            </a:extLst>
          </p:cNvPr>
          <p:cNvSpPr txBox="1">
            <a:spLocks/>
          </p:cNvSpPr>
          <p:nvPr/>
        </p:nvSpPr>
        <p:spPr>
          <a:xfrm>
            <a:off x="5869499" y="906544"/>
            <a:ext cx="5354971" cy="3599195"/>
          </a:xfrm>
          <a:prstGeom prst="rect">
            <a:avLst/>
          </a:prstGeom>
          <a:solidFill>
            <a:schemeClr val="bg1"/>
          </a:solidFill>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800" dirty="0">
                <a:solidFill>
                  <a:schemeClr val="tx1">
                    <a:lumMod val="85000"/>
                    <a:lumOff val="15000"/>
                  </a:schemeClr>
                </a:solidFill>
              </a:rPr>
              <a:t>The least squared regression </a:t>
            </a:r>
            <a:r>
              <a:rPr lang="en-US" sz="1800" dirty="0" smtClean="0">
                <a:solidFill>
                  <a:schemeClr val="tx1">
                    <a:lumMod val="85000"/>
                    <a:lumOff val="15000"/>
                  </a:schemeClr>
                </a:solidFill>
              </a:rPr>
              <a:t>method was </a:t>
            </a:r>
            <a:r>
              <a:rPr lang="en-US" sz="1800" dirty="0">
                <a:solidFill>
                  <a:schemeClr val="tx1">
                    <a:lumMod val="85000"/>
                    <a:lumOff val="15000"/>
                  </a:schemeClr>
                </a:solidFill>
              </a:rPr>
              <a:t>used to plot </a:t>
            </a:r>
            <a:r>
              <a:rPr lang="en-US" sz="1800" dirty="0" smtClean="0">
                <a:solidFill>
                  <a:schemeClr val="tx1">
                    <a:lumMod val="85000"/>
                    <a:lumOff val="15000"/>
                  </a:schemeClr>
                </a:solidFill>
              </a:rPr>
              <a:t>the </a:t>
            </a:r>
            <a:r>
              <a:rPr lang="en-US" sz="1800" dirty="0">
                <a:solidFill>
                  <a:schemeClr val="tx1">
                    <a:lumMod val="85000"/>
                    <a:lumOff val="15000"/>
                  </a:schemeClr>
                </a:solidFill>
              </a:rPr>
              <a:t>growth </a:t>
            </a:r>
            <a:r>
              <a:rPr lang="en-US" sz="1800" dirty="0" smtClean="0">
                <a:solidFill>
                  <a:schemeClr val="tx1">
                    <a:lumMod val="85000"/>
                    <a:lumOff val="15000"/>
                  </a:schemeClr>
                </a:solidFill>
              </a:rPr>
              <a:t>trends reflected in the previous slide.</a:t>
            </a:r>
            <a:endParaRPr lang="en-US" sz="1800" dirty="0">
              <a:solidFill>
                <a:schemeClr val="tx1">
                  <a:lumMod val="85000"/>
                  <a:lumOff val="15000"/>
                </a:schemeClr>
              </a:solidFill>
            </a:endParaRPr>
          </a:p>
          <a:p>
            <a:pPr>
              <a:buFont typeface="Arial" panose="020B0604020202020204" pitchFamily="34" charset="0"/>
              <a:buChar char="•"/>
            </a:pPr>
            <a:r>
              <a:rPr lang="en-US" sz="1800" dirty="0" smtClean="0">
                <a:solidFill>
                  <a:schemeClr val="tx1">
                    <a:lumMod val="85000"/>
                    <a:lumOff val="15000"/>
                  </a:schemeClr>
                </a:solidFill>
              </a:rPr>
              <a:t>This example </a:t>
            </a:r>
            <a:r>
              <a:rPr lang="en-US" sz="1800" dirty="0">
                <a:solidFill>
                  <a:schemeClr val="tx1">
                    <a:lumMod val="85000"/>
                    <a:lumOff val="15000"/>
                  </a:schemeClr>
                </a:solidFill>
              </a:rPr>
              <a:t>on the left includes the calculation for the Vanguard S&amp;P 500 </a:t>
            </a:r>
            <a:r>
              <a:rPr lang="en-US" sz="1800" dirty="0" smtClean="0">
                <a:solidFill>
                  <a:schemeClr val="tx1">
                    <a:lumMod val="85000"/>
                    <a:lumOff val="15000"/>
                  </a:schemeClr>
                </a:solidFill>
              </a:rPr>
              <a:t>ETF although the same calculation was applied to all four funds.</a:t>
            </a:r>
            <a:endParaRPr lang="en-US" sz="1800" dirty="0">
              <a:solidFill>
                <a:schemeClr val="tx1">
                  <a:lumMod val="85000"/>
                  <a:lumOff val="15000"/>
                </a:schemeClr>
              </a:solidFill>
            </a:endParaRPr>
          </a:p>
          <a:p>
            <a:pPr>
              <a:buFont typeface="Arial" panose="020B0604020202020204" pitchFamily="34" charset="0"/>
              <a:buChar char="•"/>
            </a:pPr>
            <a:r>
              <a:rPr lang="en-US" sz="1800" dirty="0" smtClean="0">
                <a:solidFill>
                  <a:schemeClr val="tx1">
                    <a:lumMod val="85000"/>
                    <a:lumOff val="15000"/>
                  </a:schemeClr>
                </a:solidFill>
              </a:rPr>
              <a:t>The “</a:t>
            </a:r>
            <a:r>
              <a:rPr lang="en-US" sz="1800" dirty="0">
                <a:solidFill>
                  <a:schemeClr val="tx1">
                    <a:lumMod val="85000"/>
                    <a:lumOff val="15000"/>
                  </a:schemeClr>
                </a:solidFill>
              </a:rPr>
              <a:t>TREND” function </a:t>
            </a:r>
            <a:r>
              <a:rPr lang="en-US" sz="1800" dirty="0" smtClean="0">
                <a:solidFill>
                  <a:schemeClr val="tx1">
                    <a:lumMod val="85000"/>
                    <a:lumOff val="15000"/>
                  </a:schemeClr>
                </a:solidFill>
              </a:rPr>
              <a:t>in excel ca</a:t>
            </a:r>
            <a:r>
              <a:rPr lang="en-US" sz="1800" dirty="0" smtClean="0">
                <a:solidFill>
                  <a:schemeClr val="tx1">
                    <a:lumMod val="85000"/>
                    <a:lumOff val="15000"/>
                  </a:schemeClr>
                </a:solidFill>
              </a:rPr>
              <a:t>n </a:t>
            </a:r>
            <a:r>
              <a:rPr lang="en-US" sz="1800" dirty="0">
                <a:solidFill>
                  <a:schemeClr val="tx1">
                    <a:lumMod val="85000"/>
                    <a:lumOff val="15000"/>
                  </a:schemeClr>
                </a:solidFill>
              </a:rPr>
              <a:t>be used to do the same </a:t>
            </a:r>
            <a:r>
              <a:rPr lang="en-US" sz="1800" dirty="0" smtClean="0">
                <a:solidFill>
                  <a:schemeClr val="tx1">
                    <a:lumMod val="85000"/>
                    <a:lumOff val="15000"/>
                  </a:schemeClr>
                </a:solidFill>
              </a:rPr>
              <a:t>analysis (Refer to Excel workings on GitHub)</a:t>
            </a:r>
            <a:endParaRPr lang="en-US" sz="1800" dirty="0">
              <a:solidFill>
                <a:schemeClr val="tx1">
                  <a:lumMod val="85000"/>
                  <a:lumOff val="15000"/>
                </a:schemeClr>
              </a:solidFill>
            </a:endParaRPr>
          </a:p>
          <a:p>
            <a:pPr>
              <a:buFont typeface="Arial" panose="020B0604020202020204" pitchFamily="34" charset="0"/>
              <a:buChar char="•"/>
            </a:pPr>
            <a:r>
              <a:rPr lang="en-US" sz="1800" dirty="0">
                <a:solidFill>
                  <a:schemeClr val="tx1">
                    <a:lumMod val="85000"/>
                    <a:lumOff val="15000"/>
                  </a:schemeClr>
                </a:solidFill>
              </a:rPr>
              <a:t>This regression formula was used to forecast future growth.</a:t>
            </a:r>
          </a:p>
          <a:p>
            <a:pPr marL="0" indent="0">
              <a:buNone/>
            </a:pPr>
            <a:endParaRPr lang="en-US" sz="1800" dirty="0">
              <a:solidFill>
                <a:schemeClr val="tx1">
                  <a:lumMod val="85000"/>
                  <a:lumOff val="15000"/>
                </a:schemeClr>
              </a:solidFill>
            </a:endParaRPr>
          </a:p>
          <a:p>
            <a:pPr>
              <a:buFont typeface="Arial" panose="020B0604020202020204" pitchFamily="34" charset="0"/>
              <a:buChar char="•"/>
            </a:pPr>
            <a:endParaRPr lang="en-US" sz="1200" dirty="0">
              <a:solidFill>
                <a:schemeClr val="tx1">
                  <a:lumMod val="85000"/>
                  <a:lumOff val="15000"/>
                </a:schemeClr>
              </a:solidFill>
            </a:endParaRPr>
          </a:p>
        </p:txBody>
      </p:sp>
    </p:spTree>
    <p:extLst>
      <p:ext uri="{BB962C8B-B14F-4D97-AF65-F5344CB8AC3E}">
        <p14:creationId xmlns:p14="http://schemas.microsoft.com/office/powerpoint/2010/main" val="25212369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B7FD7694-5BA5-13B2-A3A7-EBDD88C51AC2}"/>
              </a:ext>
            </a:extLst>
          </p:cNvPr>
          <p:cNvSpPr txBox="1">
            <a:spLocks/>
          </p:cNvSpPr>
          <p:nvPr/>
        </p:nvSpPr>
        <p:spPr>
          <a:xfrm>
            <a:off x="0" y="11480"/>
            <a:ext cx="11026834" cy="102149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ZA" sz="3600" kern="0" dirty="0">
                <a:solidFill>
                  <a:schemeClr val="bg1"/>
                </a:solidFill>
                <a:latin typeface="+mj-lt"/>
              </a:rPr>
              <a:t>Exchange rate impact on investments</a:t>
            </a:r>
            <a:r>
              <a:rPr lang="en-ZA" sz="3600" kern="0" dirty="0">
                <a:solidFill>
                  <a:srgbClr val="4A4A4A"/>
                </a:solidFill>
                <a:latin typeface="Poppins" panose="00000500000000000000" pitchFamily="2" charset="0"/>
              </a:rPr>
              <a:t>:</a:t>
            </a:r>
          </a:p>
          <a:p>
            <a:endParaRPr lang="en-US" sz="3600" dirty="0">
              <a:solidFill>
                <a:schemeClr val="tx1">
                  <a:lumMod val="85000"/>
                  <a:lumOff val="15000"/>
                </a:schemeClr>
              </a:solidFill>
            </a:endParaRPr>
          </a:p>
        </p:txBody>
      </p:sp>
      <p:pic>
        <p:nvPicPr>
          <p:cNvPr id="2054" name="Picture 6">
            <a:extLst>
              <a:ext uri="{FF2B5EF4-FFF2-40B4-BE49-F238E27FC236}">
                <a16:creationId xmlns:a16="http://schemas.microsoft.com/office/drawing/2014/main" id="{62F0F996-C03E-5850-40FF-1F474FF74B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90597"/>
            <a:ext cx="12192000" cy="26241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E63ED6-CEF9-5590-8AC0-D1CC282A83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97730"/>
            <a:ext cx="12192000" cy="262413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75FBE26A-D329-F6DA-E9C4-6F8AF5A32EFC}"/>
              </a:ext>
            </a:extLst>
          </p:cNvPr>
          <p:cNvSpPr txBox="1">
            <a:spLocks/>
          </p:cNvSpPr>
          <p:nvPr/>
        </p:nvSpPr>
        <p:spPr>
          <a:xfrm>
            <a:off x="81094" y="5830844"/>
            <a:ext cx="12029812" cy="874756"/>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000" dirty="0">
                <a:solidFill>
                  <a:schemeClr val="bg1"/>
                </a:solidFill>
                <a:latin typeface="+mj-lt"/>
              </a:rPr>
              <a:t>Although the S&amp;P 500 Price reflected extremely low growth </a:t>
            </a:r>
            <a:r>
              <a:rPr lang="en-US" sz="2000" dirty="0" smtClean="0">
                <a:solidFill>
                  <a:schemeClr val="bg1"/>
                </a:solidFill>
                <a:latin typeface="+mj-lt"/>
              </a:rPr>
              <a:t>i</a:t>
            </a:r>
            <a:r>
              <a:rPr lang="en-US" sz="2000" dirty="0" smtClean="0">
                <a:solidFill>
                  <a:schemeClr val="bg1"/>
                </a:solidFill>
                <a:latin typeface="+mj-lt"/>
              </a:rPr>
              <a:t>n terms of</a:t>
            </a:r>
            <a:r>
              <a:rPr lang="en-US" sz="2000" dirty="0" smtClean="0">
                <a:solidFill>
                  <a:schemeClr val="bg1"/>
                </a:solidFill>
                <a:latin typeface="+mj-lt"/>
              </a:rPr>
              <a:t> </a:t>
            </a:r>
            <a:r>
              <a:rPr lang="en-US" sz="2000" dirty="0">
                <a:solidFill>
                  <a:schemeClr val="bg1"/>
                </a:solidFill>
                <a:latin typeface="+mj-lt"/>
              </a:rPr>
              <a:t>USD, the fund showed significant growth in SA rands due to the increase in exchange </a:t>
            </a:r>
            <a:r>
              <a:rPr lang="en-US" sz="2000" dirty="0" smtClean="0">
                <a:solidFill>
                  <a:schemeClr val="bg1"/>
                </a:solidFill>
                <a:latin typeface="+mj-lt"/>
              </a:rPr>
              <a:t>rate, </a:t>
            </a:r>
            <a:r>
              <a:rPr lang="en-US" sz="2000" dirty="0">
                <a:solidFill>
                  <a:schemeClr val="bg1"/>
                </a:solidFill>
                <a:latin typeface="+mj-lt"/>
              </a:rPr>
              <a:t>highlighting the importance of </a:t>
            </a:r>
            <a:r>
              <a:rPr lang="en-US" sz="2000" dirty="0" smtClean="0">
                <a:solidFill>
                  <a:schemeClr val="bg1"/>
                </a:solidFill>
                <a:latin typeface="+mj-lt"/>
              </a:rPr>
              <a:t>considering </a:t>
            </a:r>
            <a:r>
              <a:rPr lang="en-US" sz="2000" dirty="0" smtClean="0">
                <a:solidFill>
                  <a:schemeClr val="bg1"/>
                </a:solidFill>
                <a:latin typeface="+mj-lt"/>
              </a:rPr>
              <a:t>exchange rates when </a:t>
            </a:r>
            <a:r>
              <a:rPr lang="en-US" sz="2000" dirty="0" err="1">
                <a:solidFill>
                  <a:schemeClr val="bg1"/>
                </a:solidFill>
                <a:latin typeface="+mj-lt"/>
              </a:rPr>
              <a:t>analysing</a:t>
            </a:r>
            <a:r>
              <a:rPr lang="en-US" sz="2000" dirty="0">
                <a:solidFill>
                  <a:schemeClr val="bg1"/>
                </a:solidFill>
                <a:latin typeface="+mj-lt"/>
              </a:rPr>
              <a:t> ETF performance.</a:t>
            </a:r>
          </a:p>
        </p:txBody>
      </p:sp>
    </p:spTree>
    <p:extLst>
      <p:ext uri="{BB962C8B-B14F-4D97-AF65-F5344CB8AC3E}">
        <p14:creationId xmlns:p14="http://schemas.microsoft.com/office/powerpoint/2010/main" val="34346326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B7FD7694-5BA5-13B2-A3A7-EBDD88C51AC2}"/>
              </a:ext>
            </a:extLst>
          </p:cNvPr>
          <p:cNvSpPr txBox="1">
            <a:spLocks/>
          </p:cNvSpPr>
          <p:nvPr/>
        </p:nvSpPr>
        <p:spPr>
          <a:xfrm>
            <a:off x="0" y="0"/>
            <a:ext cx="11026834" cy="102149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ZA" sz="3600" kern="0" dirty="0">
                <a:solidFill>
                  <a:schemeClr val="bg1"/>
                </a:solidFill>
                <a:latin typeface="Poppins" panose="00000500000000000000" pitchFamily="2" charset="0"/>
              </a:rPr>
              <a:t>R100k investment forecasted growth</a:t>
            </a:r>
          </a:p>
          <a:p>
            <a:endParaRPr lang="en-US" sz="3600" dirty="0">
              <a:solidFill>
                <a:schemeClr val="tx1">
                  <a:lumMod val="85000"/>
                  <a:lumOff val="15000"/>
                </a:schemeClr>
              </a:solidFill>
            </a:endParaRPr>
          </a:p>
        </p:txBody>
      </p:sp>
      <p:sp>
        <p:nvSpPr>
          <p:cNvPr id="3" name="Subtitle 2">
            <a:extLst>
              <a:ext uri="{FF2B5EF4-FFF2-40B4-BE49-F238E27FC236}">
                <a16:creationId xmlns:a16="http://schemas.microsoft.com/office/drawing/2014/main" id="{EB7C8A3B-BC2B-E6A4-4E3A-FF9DAEFEBE94}"/>
              </a:ext>
            </a:extLst>
          </p:cNvPr>
          <p:cNvSpPr txBox="1">
            <a:spLocks/>
          </p:cNvSpPr>
          <p:nvPr/>
        </p:nvSpPr>
        <p:spPr>
          <a:xfrm>
            <a:off x="81094" y="5765527"/>
            <a:ext cx="12029812" cy="653846"/>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200" dirty="0">
                <a:solidFill>
                  <a:schemeClr val="bg1"/>
                </a:solidFill>
              </a:rPr>
              <a:t>The S&amp;P 500 Index </a:t>
            </a:r>
            <a:r>
              <a:rPr lang="en-US" sz="1200" dirty="0" smtClean="0">
                <a:solidFill>
                  <a:schemeClr val="bg1"/>
                </a:solidFill>
              </a:rPr>
              <a:t>outperformed the </a:t>
            </a:r>
            <a:r>
              <a:rPr lang="en-US" sz="1200" dirty="0">
                <a:solidFill>
                  <a:schemeClr val="bg1"/>
                </a:solidFill>
              </a:rPr>
              <a:t>other funds </a:t>
            </a:r>
            <a:r>
              <a:rPr lang="en-US" sz="1200" dirty="0" smtClean="0">
                <a:solidFill>
                  <a:schemeClr val="bg1"/>
                </a:solidFill>
              </a:rPr>
              <a:t> </a:t>
            </a:r>
            <a:r>
              <a:rPr lang="en-US" sz="1200" dirty="0">
                <a:solidFill>
                  <a:schemeClr val="bg1"/>
                </a:solidFill>
              </a:rPr>
              <a:t>growing the R100k investment to R </a:t>
            </a:r>
            <a:r>
              <a:rPr lang="en-US" sz="1200" dirty="0" smtClean="0">
                <a:solidFill>
                  <a:schemeClr val="bg1"/>
                </a:solidFill>
              </a:rPr>
              <a:t>372 468</a:t>
            </a:r>
            <a:r>
              <a:rPr lang="en-US" sz="1200" dirty="0" smtClean="0">
                <a:solidFill>
                  <a:schemeClr val="bg1"/>
                </a:solidFill>
              </a:rPr>
              <a:t> </a:t>
            </a:r>
            <a:r>
              <a:rPr lang="en-US" sz="1200" dirty="0">
                <a:solidFill>
                  <a:schemeClr val="bg1"/>
                </a:solidFill>
              </a:rPr>
              <a:t>over the next </a:t>
            </a:r>
            <a:r>
              <a:rPr lang="en-US" sz="1200" dirty="0" smtClean="0">
                <a:solidFill>
                  <a:schemeClr val="bg1"/>
                </a:solidFill>
              </a:rPr>
              <a:t>35 </a:t>
            </a:r>
            <a:r>
              <a:rPr lang="en-US" sz="1200" dirty="0">
                <a:solidFill>
                  <a:schemeClr val="bg1"/>
                </a:solidFill>
              </a:rPr>
              <a:t>years.</a:t>
            </a:r>
          </a:p>
          <a:p>
            <a:pPr>
              <a:buFont typeface="Arial" panose="020B0604020202020204" pitchFamily="34" charset="0"/>
              <a:buChar char="•"/>
            </a:pPr>
            <a:r>
              <a:rPr lang="en-US" sz="1200" dirty="0">
                <a:solidFill>
                  <a:schemeClr val="bg1"/>
                </a:solidFill>
              </a:rPr>
              <a:t>The Sygnia Itrix MSCI fund shows more moderate growth of </a:t>
            </a:r>
            <a:r>
              <a:rPr lang="en-US" sz="1200" dirty="0">
                <a:solidFill>
                  <a:schemeClr val="bg1"/>
                </a:solidFill>
              </a:rPr>
              <a:t>g</a:t>
            </a:r>
            <a:r>
              <a:rPr lang="en-US" sz="1200" dirty="0" smtClean="0">
                <a:solidFill>
                  <a:schemeClr val="bg1"/>
                </a:solidFill>
              </a:rPr>
              <a:t>rowing </a:t>
            </a:r>
            <a:r>
              <a:rPr lang="en-US" sz="1200" dirty="0">
                <a:solidFill>
                  <a:schemeClr val="bg1"/>
                </a:solidFill>
              </a:rPr>
              <a:t>the R100k investment to R </a:t>
            </a:r>
            <a:r>
              <a:rPr lang="en-US" sz="1200" dirty="0" smtClean="0">
                <a:solidFill>
                  <a:schemeClr val="bg1"/>
                </a:solidFill>
              </a:rPr>
              <a:t>347</a:t>
            </a:r>
            <a:r>
              <a:rPr lang="en-US" sz="1200" dirty="0" smtClean="0">
                <a:solidFill>
                  <a:schemeClr val="bg1"/>
                </a:solidFill>
              </a:rPr>
              <a:t> 128.</a:t>
            </a:r>
            <a:endParaRPr lang="en-US" sz="1200" dirty="0">
              <a:solidFill>
                <a:schemeClr val="bg1"/>
              </a:solidFill>
            </a:endParaRPr>
          </a:p>
        </p:txBody>
      </p:sp>
      <p:sp>
        <p:nvSpPr>
          <p:cNvPr id="4" name="TextBox 3">
            <a:extLst>
              <a:ext uri="{FF2B5EF4-FFF2-40B4-BE49-F238E27FC236}">
                <a16:creationId xmlns:a16="http://schemas.microsoft.com/office/drawing/2014/main" id="{AF5C3655-9837-1298-86D5-7393B4B47C6E}"/>
              </a:ext>
            </a:extLst>
          </p:cNvPr>
          <p:cNvSpPr txBox="1"/>
          <p:nvPr/>
        </p:nvSpPr>
        <p:spPr>
          <a:xfrm>
            <a:off x="9681475" y="4394338"/>
            <a:ext cx="2189526" cy="738664"/>
          </a:xfrm>
          <a:prstGeom prst="rect">
            <a:avLst/>
          </a:prstGeom>
          <a:noFill/>
        </p:spPr>
        <p:txBody>
          <a:bodyPr wrap="square" rtlCol="0">
            <a:spAutoFit/>
          </a:bodyPr>
          <a:lstStyle/>
          <a:p>
            <a:r>
              <a:rPr lang="en-ZA" sz="1400" i="1" dirty="0"/>
              <a:t>Forecast uses the least squares regression analysis methodology</a:t>
            </a:r>
          </a:p>
        </p:txBody>
      </p:sp>
      <p:pic>
        <p:nvPicPr>
          <p:cNvPr id="6" name="Picture 2">
            <a:extLst>
              <a:ext uri="{FF2B5EF4-FFF2-40B4-BE49-F238E27FC236}">
                <a16:creationId xmlns:a16="http://schemas.microsoft.com/office/drawing/2014/main" id="{2266F59A-99CF-7520-8408-8A0C6099D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49191"/>
            <a:ext cx="12192000" cy="51958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806B8C-EE80-6847-37E7-A79CC65ED907}"/>
              </a:ext>
            </a:extLst>
          </p:cNvPr>
          <p:cNvSpPr txBox="1"/>
          <p:nvPr/>
        </p:nvSpPr>
        <p:spPr>
          <a:xfrm>
            <a:off x="230698" y="5153451"/>
            <a:ext cx="771787" cy="246221"/>
          </a:xfrm>
          <a:prstGeom prst="rect">
            <a:avLst/>
          </a:prstGeom>
          <a:noFill/>
        </p:spPr>
        <p:txBody>
          <a:bodyPr wrap="square" rtlCol="0">
            <a:spAutoFit/>
          </a:bodyPr>
          <a:lstStyle/>
          <a:p>
            <a:r>
              <a:rPr lang="en-ZA" sz="1000" dirty="0">
                <a:solidFill>
                  <a:schemeClr val="bg1">
                    <a:lumMod val="50000"/>
                  </a:schemeClr>
                </a:solidFill>
              </a:rPr>
              <a:t>May 2023</a:t>
            </a:r>
          </a:p>
        </p:txBody>
      </p:sp>
      <p:sp>
        <p:nvSpPr>
          <p:cNvPr id="8" name="TextBox 7">
            <a:extLst>
              <a:ext uri="{FF2B5EF4-FFF2-40B4-BE49-F238E27FC236}">
                <a16:creationId xmlns:a16="http://schemas.microsoft.com/office/drawing/2014/main" id="{FE5046A1-F480-AE98-07DF-DE1CC4C8AC7D}"/>
              </a:ext>
            </a:extLst>
          </p:cNvPr>
          <p:cNvSpPr txBox="1"/>
          <p:nvPr/>
        </p:nvSpPr>
        <p:spPr>
          <a:xfrm>
            <a:off x="11420213" y="5235663"/>
            <a:ext cx="771787" cy="246221"/>
          </a:xfrm>
          <a:prstGeom prst="rect">
            <a:avLst/>
          </a:prstGeom>
          <a:noFill/>
        </p:spPr>
        <p:txBody>
          <a:bodyPr wrap="square" rtlCol="0">
            <a:spAutoFit/>
          </a:bodyPr>
          <a:lstStyle/>
          <a:p>
            <a:r>
              <a:rPr lang="en-ZA" sz="1000" dirty="0">
                <a:solidFill>
                  <a:schemeClr val="bg1">
                    <a:lumMod val="50000"/>
                  </a:schemeClr>
                </a:solidFill>
              </a:rPr>
              <a:t>May 2058</a:t>
            </a:r>
          </a:p>
        </p:txBody>
      </p:sp>
      <p:cxnSp>
        <p:nvCxnSpPr>
          <p:cNvPr id="9" name="Straight Arrow Connector 8">
            <a:extLst>
              <a:ext uri="{FF2B5EF4-FFF2-40B4-BE49-F238E27FC236}">
                <a16:creationId xmlns:a16="http://schemas.microsoft.com/office/drawing/2014/main" id="{F3DCE8FB-483E-56B5-F198-9769775AEDDD}"/>
              </a:ext>
            </a:extLst>
          </p:cNvPr>
          <p:cNvCxnSpPr>
            <a:endCxn id="8" idx="1"/>
          </p:cNvCxnSpPr>
          <p:nvPr/>
        </p:nvCxnSpPr>
        <p:spPr>
          <a:xfrm>
            <a:off x="1002485" y="5276561"/>
            <a:ext cx="10417728" cy="8221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8" name="TextBox 17">
            <a:extLst>
              <a:ext uri="{FF2B5EF4-FFF2-40B4-BE49-F238E27FC236}">
                <a16:creationId xmlns:a16="http://schemas.microsoft.com/office/drawing/2014/main" id="{7DA9946E-C36D-B116-CC20-D6D227B008F7}"/>
              </a:ext>
            </a:extLst>
          </p:cNvPr>
          <p:cNvSpPr txBox="1"/>
          <p:nvPr/>
        </p:nvSpPr>
        <p:spPr>
          <a:xfrm>
            <a:off x="11339119" y="837300"/>
            <a:ext cx="771787" cy="246221"/>
          </a:xfrm>
          <a:prstGeom prst="rect">
            <a:avLst/>
          </a:prstGeom>
          <a:noFill/>
        </p:spPr>
        <p:txBody>
          <a:bodyPr wrap="square" rtlCol="0">
            <a:spAutoFit/>
          </a:bodyPr>
          <a:lstStyle/>
          <a:p>
            <a:r>
              <a:rPr lang="en-ZA" sz="1000" dirty="0">
                <a:solidFill>
                  <a:srgbClr val="FF0000"/>
                </a:solidFill>
              </a:rPr>
              <a:t>R372 468</a:t>
            </a:r>
          </a:p>
        </p:txBody>
      </p:sp>
      <p:sp>
        <p:nvSpPr>
          <p:cNvPr id="19" name="TextBox 18">
            <a:extLst>
              <a:ext uri="{FF2B5EF4-FFF2-40B4-BE49-F238E27FC236}">
                <a16:creationId xmlns:a16="http://schemas.microsoft.com/office/drawing/2014/main" id="{29C4B4CC-16F9-0CCA-DB26-2A5AADE726F6}"/>
              </a:ext>
            </a:extLst>
          </p:cNvPr>
          <p:cNvSpPr txBox="1"/>
          <p:nvPr/>
        </p:nvSpPr>
        <p:spPr>
          <a:xfrm>
            <a:off x="11420213" y="1219118"/>
            <a:ext cx="771787" cy="246221"/>
          </a:xfrm>
          <a:prstGeom prst="rect">
            <a:avLst/>
          </a:prstGeom>
          <a:noFill/>
        </p:spPr>
        <p:txBody>
          <a:bodyPr wrap="square" rtlCol="0">
            <a:spAutoFit/>
          </a:bodyPr>
          <a:lstStyle/>
          <a:p>
            <a:r>
              <a:rPr lang="en-ZA" sz="1000" dirty="0">
                <a:solidFill>
                  <a:srgbClr val="7030A0"/>
                </a:solidFill>
              </a:rPr>
              <a:t>R347 128</a:t>
            </a:r>
          </a:p>
        </p:txBody>
      </p:sp>
      <p:sp>
        <p:nvSpPr>
          <p:cNvPr id="20" name="TextBox 19">
            <a:extLst>
              <a:ext uri="{FF2B5EF4-FFF2-40B4-BE49-F238E27FC236}">
                <a16:creationId xmlns:a16="http://schemas.microsoft.com/office/drawing/2014/main" id="{DA8BEE25-E18A-68BB-4687-1E7F4ECA5303}"/>
              </a:ext>
            </a:extLst>
          </p:cNvPr>
          <p:cNvSpPr txBox="1"/>
          <p:nvPr/>
        </p:nvSpPr>
        <p:spPr>
          <a:xfrm>
            <a:off x="11439787" y="2121134"/>
            <a:ext cx="771787" cy="246221"/>
          </a:xfrm>
          <a:prstGeom prst="rect">
            <a:avLst/>
          </a:prstGeom>
          <a:noFill/>
        </p:spPr>
        <p:txBody>
          <a:bodyPr wrap="square" rtlCol="0">
            <a:spAutoFit/>
          </a:bodyPr>
          <a:lstStyle/>
          <a:p>
            <a:r>
              <a:rPr lang="en-ZA" sz="1000" dirty="0">
                <a:solidFill>
                  <a:srgbClr val="0070C0"/>
                </a:solidFill>
              </a:rPr>
              <a:t>R277 726</a:t>
            </a:r>
          </a:p>
        </p:txBody>
      </p:sp>
      <p:sp>
        <p:nvSpPr>
          <p:cNvPr id="21" name="TextBox 20">
            <a:extLst>
              <a:ext uri="{FF2B5EF4-FFF2-40B4-BE49-F238E27FC236}">
                <a16:creationId xmlns:a16="http://schemas.microsoft.com/office/drawing/2014/main" id="{EDBD1A60-B84D-49E8-59B4-A6FA06FE02CF}"/>
              </a:ext>
            </a:extLst>
          </p:cNvPr>
          <p:cNvSpPr txBox="1"/>
          <p:nvPr/>
        </p:nvSpPr>
        <p:spPr>
          <a:xfrm>
            <a:off x="11567020" y="2461697"/>
            <a:ext cx="771787" cy="246221"/>
          </a:xfrm>
          <a:prstGeom prst="rect">
            <a:avLst/>
          </a:prstGeom>
          <a:noFill/>
        </p:spPr>
        <p:txBody>
          <a:bodyPr wrap="square" rtlCol="0">
            <a:spAutoFit/>
          </a:bodyPr>
          <a:lstStyle/>
          <a:p>
            <a:r>
              <a:rPr lang="en-ZA" sz="1000" dirty="0">
                <a:solidFill>
                  <a:srgbClr val="00B050"/>
                </a:solidFill>
              </a:rPr>
              <a:t>R257 183</a:t>
            </a:r>
          </a:p>
        </p:txBody>
      </p:sp>
    </p:spTree>
    <p:extLst>
      <p:ext uri="{BB962C8B-B14F-4D97-AF65-F5344CB8AC3E}">
        <p14:creationId xmlns:p14="http://schemas.microsoft.com/office/powerpoint/2010/main" val="5155489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extBox 1"/>
          <p:cNvSpPr txBox="1"/>
          <p:nvPr/>
        </p:nvSpPr>
        <p:spPr>
          <a:xfrm>
            <a:off x="2504661" y="2438399"/>
            <a:ext cx="7381461" cy="1015663"/>
          </a:xfrm>
          <a:prstGeom prst="rect">
            <a:avLst/>
          </a:prstGeom>
          <a:noFill/>
        </p:spPr>
        <p:txBody>
          <a:bodyPr wrap="square" rtlCol="0">
            <a:spAutoFit/>
          </a:bodyPr>
          <a:lstStyle/>
          <a:p>
            <a:r>
              <a:rPr lang="en-US" sz="6000" dirty="0" smtClean="0">
                <a:solidFill>
                  <a:schemeClr val="bg1"/>
                </a:solidFill>
              </a:rPr>
              <a:t>Environmental Factors </a:t>
            </a:r>
            <a:endParaRPr lang="en-US" sz="6000" dirty="0">
              <a:solidFill>
                <a:schemeClr val="bg1"/>
              </a:solidFill>
            </a:endParaRPr>
          </a:p>
        </p:txBody>
      </p:sp>
    </p:spTree>
    <p:extLst>
      <p:ext uri="{BB962C8B-B14F-4D97-AF65-F5344CB8AC3E}">
        <p14:creationId xmlns:p14="http://schemas.microsoft.com/office/powerpoint/2010/main" val="2755352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F8450D2A-ADB4-4E89-326A-0B206A613DB6}"/>
              </a:ext>
            </a:extLst>
          </p:cNvPr>
          <p:cNvSpPr txBox="1">
            <a:spLocks/>
          </p:cNvSpPr>
          <p:nvPr/>
        </p:nvSpPr>
        <p:spPr>
          <a:xfrm>
            <a:off x="0" y="0"/>
            <a:ext cx="11026834" cy="1021498"/>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600" dirty="0" smtClean="0">
                <a:solidFill>
                  <a:schemeClr val="bg1"/>
                </a:solidFill>
              </a:rPr>
              <a:t>Other environmental factors that Yvette should take into account before making a decision: </a:t>
            </a:r>
            <a:endParaRPr lang="en-US" sz="3600" dirty="0">
              <a:solidFill>
                <a:schemeClr val="bg1"/>
              </a:solidFill>
            </a:endParaRPr>
          </a:p>
        </p:txBody>
      </p:sp>
      <p:sp>
        <p:nvSpPr>
          <p:cNvPr id="3" name="Subtitle 2">
            <a:extLst>
              <a:ext uri="{FF2B5EF4-FFF2-40B4-BE49-F238E27FC236}">
                <a16:creationId xmlns:a16="http://schemas.microsoft.com/office/drawing/2014/main" id="{E815A0AB-1F4B-9AA1-1610-968E2F8D5138}"/>
              </a:ext>
            </a:extLst>
          </p:cNvPr>
          <p:cNvSpPr txBox="1">
            <a:spLocks/>
          </p:cNvSpPr>
          <p:nvPr/>
        </p:nvSpPr>
        <p:spPr>
          <a:xfrm>
            <a:off x="197636" y="1172570"/>
            <a:ext cx="11026834" cy="4926225"/>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800" dirty="0">
                <a:solidFill>
                  <a:schemeClr val="bg1"/>
                </a:solidFill>
              </a:rPr>
              <a:t>Vanguard S&amp;P 500:</a:t>
            </a:r>
          </a:p>
          <a:p>
            <a:pPr lvl="1">
              <a:buFont typeface="Arial" panose="020B0604020202020204" pitchFamily="34" charset="0"/>
              <a:buChar char="•"/>
            </a:pPr>
            <a:r>
              <a:rPr lang="en-US" sz="1500" dirty="0">
                <a:solidFill>
                  <a:schemeClr val="bg1"/>
                </a:solidFill>
              </a:rPr>
              <a:t>This fund is highly susceptible to changes in exchange </a:t>
            </a:r>
            <a:r>
              <a:rPr lang="en-US" sz="1500" dirty="0" smtClean="0">
                <a:solidFill>
                  <a:schemeClr val="bg1"/>
                </a:solidFill>
              </a:rPr>
              <a:t>rate as reflected in the previous slides.</a:t>
            </a:r>
            <a:endParaRPr lang="en-US" sz="1500" dirty="0">
              <a:solidFill>
                <a:schemeClr val="bg1"/>
              </a:solidFill>
            </a:endParaRPr>
          </a:p>
          <a:p>
            <a:pPr lvl="1">
              <a:buFont typeface="Arial" panose="020B0604020202020204" pitchFamily="34" charset="0"/>
              <a:buChar char="•"/>
            </a:pPr>
            <a:r>
              <a:rPr lang="en-US" sz="1500" dirty="0">
                <a:solidFill>
                  <a:schemeClr val="bg1"/>
                </a:solidFill>
              </a:rPr>
              <a:t>Growth in this fund could mainly be attributed to the exchange rate. </a:t>
            </a:r>
          </a:p>
          <a:p>
            <a:pPr>
              <a:buFont typeface="Arial" panose="020B0604020202020204" pitchFamily="34" charset="0"/>
              <a:buChar char="•"/>
            </a:pPr>
            <a:r>
              <a:rPr lang="en-US" sz="2800" dirty="0">
                <a:solidFill>
                  <a:schemeClr val="bg1"/>
                </a:solidFill>
              </a:rPr>
              <a:t>Satrix 40 / Satrix Indi :</a:t>
            </a:r>
          </a:p>
          <a:p>
            <a:pPr lvl="1">
              <a:lnSpc>
                <a:spcPct val="110000"/>
              </a:lnSpc>
              <a:buFont typeface="Arial" panose="020B0604020202020204" pitchFamily="34" charset="0"/>
              <a:buChar char="•"/>
            </a:pPr>
            <a:r>
              <a:rPr lang="en-US" sz="1500" dirty="0">
                <a:solidFill>
                  <a:schemeClr val="bg1"/>
                </a:solidFill>
              </a:rPr>
              <a:t>These fund tracks performance of SA companies. </a:t>
            </a:r>
          </a:p>
          <a:p>
            <a:pPr lvl="1">
              <a:lnSpc>
                <a:spcPct val="110000"/>
              </a:lnSpc>
              <a:buFont typeface="Arial" panose="020B0604020202020204" pitchFamily="34" charset="0"/>
              <a:buChar char="•"/>
            </a:pPr>
            <a:r>
              <a:rPr lang="en-US" sz="1500" dirty="0">
                <a:solidFill>
                  <a:schemeClr val="bg1"/>
                </a:solidFill>
              </a:rPr>
              <a:t>SA Economic growth forecast remain low. National Treasury’s baseline forecast for GDP growth remain low at 0.9% for 2023.</a:t>
            </a:r>
          </a:p>
          <a:p>
            <a:pPr lvl="1">
              <a:lnSpc>
                <a:spcPct val="110000"/>
              </a:lnSpc>
              <a:buFont typeface="Arial" panose="020B0604020202020204" pitchFamily="34" charset="0"/>
              <a:buChar char="•"/>
            </a:pPr>
            <a:r>
              <a:rPr lang="en-US" sz="1500" dirty="0">
                <a:solidFill>
                  <a:schemeClr val="bg1"/>
                </a:solidFill>
              </a:rPr>
              <a:t>Increased energy concerns put additional pressure on SA companies.</a:t>
            </a:r>
          </a:p>
          <a:p>
            <a:pPr>
              <a:buFont typeface="Arial" panose="020B0604020202020204" pitchFamily="34" charset="0"/>
              <a:buChar char="•"/>
            </a:pPr>
            <a:r>
              <a:rPr lang="en-US" sz="2800" dirty="0">
                <a:solidFill>
                  <a:schemeClr val="bg1"/>
                </a:solidFill>
              </a:rPr>
              <a:t>Sygnia Itrix MSCI World ETF:</a:t>
            </a:r>
          </a:p>
          <a:p>
            <a:pPr lvl="1">
              <a:lnSpc>
                <a:spcPct val="110000"/>
              </a:lnSpc>
              <a:buFont typeface="Arial" panose="020B0604020202020204" pitchFamily="34" charset="0"/>
              <a:buChar char="•"/>
            </a:pPr>
            <a:r>
              <a:rPr lang="en-US" sz="1500" dirty="0">
                <a:solidFill>
                  <a:schemeClr val="bg1"/>
                </a:solidFill>
              </a:rPr>
              <a:t>This fund is slightly more diversified tracking the performance of the MSCI World Index comprising of companies from 23 developed countries around the world</a:t>
            </a:r>
            <a:r>
              <a:rPr lang="en-US" sz="1500" dirty="0" smtClean="0">
                <a:solidFill>
                  <a:schemeClr val="bg1"/>
                </a:solidFill>
              </a:rPr>
              <a:t>.</a:t>
            </a:r>
            <a:endParaRPr lang="en-US" sz="1500" dirty="0">
              <a:solidFill>
                <a:schemeClr val="bg1"/>
              </a:solidFill>
            </a:endParaRPr>
          </a:p>
          <a:p>
            <a:pPr marL="201168" lvl="1" indent="0">
              <a:lnSpc>
                <a:spcPct val="110000"/>
              </a:lnSpc>
              <a:buNone/>
            </a:pPr>
            <a:endParaRPr lang="en-US" sz="1500" dirty="0">
              <a:solidFill>
                <a:schemeClr val="bg1"/>
              </a:solidFill>
            </a:endParaRPr>
          </a:p>
          <a:p>
            <a:pPr>
              <a:buFont typeface="Arial" panose="020B0604020202020204" pitchFamily="34" charset="0"/>
              <a:buChar char="•"/>
            </a:pPr>
            <a:endParaRPr lang="en-US" sz="2800" dirty="0">
              <a:solidFill>
                <a:schemeClr val="tx1">
                  <a:lumMod val="85000"/>
                  <a:lumOff val="15000"/>
                </a:schemeClr>
              </a:solidFill>
            </a:endParaRPr>
          </a:p>
        </p:txBody>
      </p:sp>
    </p:spTree>
    <p:extLst>
      <p:ext uri="{BB962C8B-B14F-4D97-AF65-F5344CB8AC3E}">
        <p14:creationId xmlns:p14="http://schemas.microsoft.com/office/powerpoint/2010/main" val="23722836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815A0AB-1F4B-9AA1-1610-968E2F8D5138}"/>
              </a:ext>
            </a:extLst>
          </p:cNvPr>
          <p:cNvSpPr txBox="1">
            <a:spLocks/>
          </p:cNvSpPr>
          <p:nvPr/>
        </p:nvSpPr>
        <p:spPr>
          <a:xfrm>
            <a:off x="197636" y="1172570"/>
            <a:ext cx="11026834" cy="4926225"/>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endParaRPr lang="en-US" sz="2800" dirty="0">
              <a:solidFill>
                <a:schemeClr val="bg1"/>
              </a:solidFill>
            </a:endParaRPr>
          </a:p>
          <a:p>
            <a:pPr lvl="0">
              <a:buFont typeface="Arial" panose="020B0604020202020204" pitchFamily="34" charset="0"/>
              <a:buChar char="•"/>
            </a:pPr>
            <a:r>
              <a:rPr lang="en-US" sz="2000" b="1" dirty="0">
                <a:solidFill>
                  <a:schemeClr val="bg1"/>
                </a:solidFill>
              </a:rPr>
              <a:t>Climate Change</a:t>
            </a:r>
            <a:r>
              <a:rPr lang="en-US" sz="2000" dirty="0">
                <a:solidFill>
                  <a:schemeClr val="bg1"/>
                </a:solidFill>
              </a:rPr>
              <a:t>: The physical and financial effects of climate change are anticipated to worsen over the next two decades, which could result in more regulation and cost increases for businesses in carbon-intensive industries.</a:t>
            </a:r>
          </a:p>
          <a:p>
            <a:pPr lvl="0">
              <a:buFont typeface="Arial" panose="020B0604020202020204" pitchFamily="34" charset="0"/>
              <a:buChar char="•"/>
            </a:pPr>
            <a:r>
              <a:rPr lang="en-US" sz="2000" b="1" dirty="0">
                <a:solidFill>
                  <a:schemeClr val="bg1"/>
                </a:solidFill>
              </a:rPr>
              <a:t>Demographics</a:t>
            </a:r>
            <a:r>
              <a:rPr lang="en-US" sz="2000" dirty="0">
                <a:solidFill>
                  <a:schemeClr val="bg1"/>
                </a:solidFill>
              </a:rPr>
              <a:t>: Aging populations in the US and other industrialized nations may influence consumer purchasing habits and the performance of specific industries, such healthcare and retirement services.</a:t>
            </a:r>
          </a:p>
          <a:p>
            <a:pPr lvl="0">
              <a:buFont typeface="Arial" panose="020B0604020202020204" pitchFamily="34" charset="0"/>
              <a:buChar char="•"/>
            </a:pPr>
            <a:r>
              <a:rPr lang="en-US" sz="2000" b="1" dirty="0">
                <a:solidFill>
                  <a:schemeClr val="bg1"/>
                </a:solidFill>
              </a:rPr>
              <a:t>Technology innovation</a:t>
            </a:r>
            <a:r>
              <a:rPr lang="en-US" sz="2000" dirty="0">
                <a:solidFill>
                  <a:schemeClr val="bg1"/>
                </a:solidFill>
              </a:rPr>
              <a:t>: The rate of technological development is projected to keep accelerating, opening the door for the emergence of new markets and business models as well as industries.</a:t>
            </a:r>
          </a:p>
          <a:p>
            <a:pPr lvl="1">
              <a:lnSpc>
                <a:spcPct val="110000"/>
              </a:lnSpc>
              <a:buFont typeface="Arial" panose="020B0604020202020204" pitchFamily="34" charset="0"/>
              <a:buChar char="•"/>
            </a:pPr>
            <a:endParaRPr lang="en-US" sz="1500" dirty="0">
              <a:solidFill>
                <a:schemeClr val="bg1"/>
              </a:solidFill>
            </a:endParaRPr>
          </a:p>
          <a:p>
            <a:pPr marL="201168" lvl="1" indent="0">
              <a:lnSpc>
                <a:spcPct val="110000"/>
              </a:lnSpc>
              <a:buNone/>
            </a:pPr>
            <a:endParaRPr lang="en-US" sz="1500" dirty="0">
              <a:solidFill>
                <a:schemeClr val="bg1"/>
              </a:solidFill>
            </a:endParaRPr>
          </a:p>
          <a:p>
            <a:pPr>
              <a:buFont typeface="Arial" panose="020B0604020202020204" pitchFamily="34" charset="0"/>
              <a:buChar char="•"/>
            </a:pPr>
            <a:endParaRPr lang="en-US" sz="2800" dirty="0">
              <a:solidFill>
                <a:schemeClr val="tx1">
                  <a:lumMod val="85000"/>
                  <a:lumOff val="15000"/>
                </a:schemeClr>
              </a:solidFill>
            </a:endParaRPr>
          </a:p>
        </p:txBody>
      </p:sp>
      <p:sp>
        <p:nvSpPr>
          <p:cNvPr id="3" name="Subtitle 2">
            <a:extLst>
              <a:ext uri="{FF2B5EF4-FFF2-40B4-BE49-F238E27FC236}">
                <a16:creationId xmlns:a16="http://schemas.microsoft.com/office/drawing/2014/main" id="{F8450D2A-ADB4-4E89-326A-0B206A613DB6}"/>
              </a:ext>
            </a:extLst>
          </p:cNvPr>
          <p:cNvSpPr txBox="1">
            <a:spLocks/>
          </p:cNvSpPr>
          <p:nvPr/>
        </p:nvSpPr>
        <p:spPr>
          <a:xfrm>
            <a:off x="0" y="0"/>
            <a:ext cx="11026834" cy="1021498"/>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600" dirty="0" smtClean="0">
                <a:solidFill>
                  <a:schemeClr val="bg1"/>
                </a:solidFill>
              </a:rPr>
              <a:t>Other environmental factors that Yvette should take into account before making a decision…. Continued: </a:t>
            </a:r>
            <a:endParaRPr lang="en-US" sz="3600" dirty="0">
              <a:solidFill>
                <a:schemeClr val="bg1"/>
              </a:solidFill>
            </a:endParaRPr>
          </a:p>
        </p:txBody>
      </p:sp>
    </p:spTree>
    <p:extLst>
      <p:ext uri="{BB962C8B-B14F-4D97-AF65-F5344CB8AC3E}">
        <p14:creationId xmlns:p14="http://schemas.microsoft.com/office/powerpoint/2010/main" val="26031090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6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1311966" y="2584173"/>
            <a:ext cx="9886121" cy="769441"/>
          </a:xfrm>
          <a:prstGeom prst="rect">
            <a:avLst/>
          </a:prstGeom>
          <a:noFill/>
        </p:spPr>
        <p:txBody>
          <a:bodyPr wrap="square" rtlCol="0">
            <a:spAutoFit/>
          </a:bodyPr>
          <a:lstStyle/>
          <a:p>
            <a:r>
              <a:rPr lang="en-US" sz="4400" dirty="0" smtClean="0">
                <a:solidFill>
                  <a:schemeClr val="bg1"/>
                </a:solidFill>
                <a:latin typeface="+mj-lt"/>
              </a:rPr>
              <a:t>Synthesis and Recommendation:</a:t>
            </a:r>
            <a:endParaRPr lang="en-US" sz="4400" dirty="0">
              <a:solidFill>
                <a:schemeClr val="bg1"/>
              </a:solidFill>
              <a:latin typeface="+mj-lt"/>
            </a:endParaRPr>
          </a:p>
        </p:txBody>
      </p:sp>
    </p:spTree>
    <p:extLst>
      <p:ext uri="{BB962C8B-B14F-4D97-AF65-F5344CB8AC3E}">
        <p14:creationId xmlns:p14="http://schemas.microsoft.com/office/powerpoint/2010/main" val="346310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DF2772AD-0769-1876-453B-259127639449}"/>
              </a:ext>
            </a:extLst>
          </p:cNvPr>
          <p:cNvSpPr txBox="1">
            <a:spLocks/>
          </p:cNvSpPr>
          <p:nvPr/>
        </p:nvSpPr>
        <p:spPr>
          <a:xfrm>
            <a:off x="0" y="124568"/>
            <a:ext cx="11026834" cy="102149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ZA" sz="3600" kern="0" dirty="0" smtClean="0">
                <a:solidFill>
                  <a:schemeClr val="bg1"/>
                </a:solidFill>
                <a:latin typeface="+mj-lt"/>
              </a:rPr>
              <a:t>Synthesis and Recommendations: </a:t>
            </a:r>
            <a:endParaRPr lang="en-US" sz="3600" dirty="0">
              <a:solidFill>
                <a:schemeClr val="bg1"/>
              </a:solidFill>
              <a:latin typeface="+mj-lt"/>
            </a:endParaRPr>
          </a:p>
        </p:txBody>
      </p:sp>
      <p:sp>
        <p:nvSpPr>
          <p:cNvPr id="3" name="Subtitle 2">
            <a:extLst>
              <a:ext uri="{FF2B5EF4-FFF2-40B4-BE49-F238E27FC236}">
                <a16:creationId xmlns:a16="http://schemas.microsoft.com/office/drawing/2014/main" id="{9C6FC568-2CC1-14A0-A968-0ABF90F19DAF}"/>
              </a:ext>
            </a:extLst>
          </p:cNvPr>
          <p:cNvSpPr txBox="1">
            <a:spLocks/>
          </p:cNvSpPr>
          <p:nvPr/>
        </p:nvSpPr>
        <p:spPr>
          <a:xfrm>
            <a:off x="197636" y="1172570"/>
            <a:ext cx="11026834" cy="3240039"/>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800" dirty="0">
                <a:solidFill>
                  <a:schemeClr val="bg1"/>
                </a:solidFill>
              </a:rPr>
              <a:t>We </a:t>
            </a:r>
            <a:r>
              <a:rPr lang="en-US" sz="2800" dirty="0" smtClean="0">
                <a:solidFill>
                  <a:schemeClr val="bg1"/>
                </a:solidFill>
              </a:rPr>
              <a:t>have proposed </a:t>
            </a:r>
            <a:r>
              <a:rPr lang="en-US" sz="2800" dirty="0">
                <a:solidFill>
                  <a:schemeClr val="bg1"/>
                </a:solidFill>
              </a:rPr>
              <a:t>the Sygnia Itrix MSCI World ETF </a:t>
            </a:r>
            <a:r>
              <a:rPr lang="en-US" sz="2800" dirty="0" smtClean="0">
                <a:solidFill>
                  <a:schemeClr val="bg1"/>
                </a:solidFill>
              </a:rPr>
              <a:t>to Yvette for her to invest her R100k </a:t>
            </a:r>
            <a:r>
              <a:rPr lang="en-US" sz="2800" dirty="0">
                <a:solidFill>
                  <a:schemeClr val="bg1"/>
                </a:solidFill>
              </a:rPr>
              <a:t>because of the following:</a:t>
            </a:r>
          </a:p>
          <a:p>
            <a:pPr>
              <a:buFont typeface="Arial" panose="020B0604020202020204" pitchFamily="34" charset="0"/>
              <a:buChar char="•"/>
            </a:pPr>
            <a:r>
              <a:rPr lang="en-US" sz="1800" dirty="0">
                <a:solidFill>
                  <a:schemeClr val="bg1"/>
                </a:solidFill>
              </a:rPr>
              <a:t>The fund is more diversified tracking 25 developed countries world wide.</a:t>
            </a:r>
          </a:p>
          <a:p>
            <a:pPr>
              <a:buFont typeface="Arial" panose="020B0604020202020204" pitchFamily="34" charset="0"/>
              <a:buChar char="•"/>
            </a:pPr>
            <a:r>
              <a:rPr lang="en-US" sz="1800" dirty="0">
                <a:solidFill>
                  <a:schemeClr val="bg1"/>
                </a:solidFill>
              </a:rPr>
              <a:t>It had the second highest return of the funds but is less reliant on the USD/ZAR exchange rate. </a:t>
            </a:r>
          </a:p>
          <a:p>
            <a:pPr>
              <a:buFont typeface="Arial" panose="020B0604020202020204" pitchFamily="34" charset="0"/>
              <a:buChar char="•"/>
            </a:pPr>
            <a:r>
              <a:rPr lang="en-US" sz="1800" dirty="0">
                <a:solidFill>
                  <a:schemeClr val="bg1"/>
                </a:solidFill>
              </a:rPr>
              <a:t>It </a:t>
            </a:r>
            <a:r>
              <a:rPr lang="en-US" sz="1800" dirty="0" smtClean="0">
                <a:solidFill>
                  <a:schemeClr val="bg1"/>
                </a:solidFill>
              </a:rPr>
              <a:t>does not</a:t>
            </a:r>
            <a:r>
              <a:rPr lang="en-US" sz="1800" dirty="0" smtClean="0">
                <a:solidFill>
                  <a:schemeClr val="bg1"/>
                </a:solidFill>
              </a:rPr>
              <a:t> predominantly </a:t>
            </a:r>
            <a:r>
              <a:rPr lang="en-US" sz="1800" dirty="0" smtClean="0">
                <a:solidFill>
                  <a:schemeClr val="bg1"/>
                </a:solidFill>
              </a:rPr>
              <a:t>include </a:t>
            </a:r>
            <a:r>
              <a:rPr lang="en-US" sz="1800" dirty="0">
                <a:solidFill>
                  <a:schemeClr val="bg1"/>
                </a:solidFill>
              </a:rPr>
              <a:t>SA markets where future economic growth is </a:t>
            </a:r>
            <a:r>
              <a:rPr lang="en-US" sz="1800" dirty="0" smtClean="0">
                <a:solidFill>
                  <a:schemeClr val="bg1"/>
                </a:solidFill>
              </a:rPr>
              <a:t>uncertain.</a:t>
            </a:r>
            <a:endParaRPr lang="en-US" sz="1800" dirty="0">
              <a:solidFill>
                <a:schemeClr val="bg1"/>
              </a:solidFill>
            </a:endParaRPr>
          </a:p>
          <a:p>
            <a:pPr>
              <a:buFont typeface="Arial" panose="020B0604020202020204" pitchFamily="34" charset="0"/>
              <a:buChar char="•"/>
            </a:pPr>
            <a:r>
              <a:rPr lang="en-US" sz="1800" dirty="0">
                <a:solidFill>
                  <a:schemeClr val="bg1"/>
                </a:solidFill>
              </a:rPr>
              <a:t>The fund </a:t>
            </a:r>
            <a:r>
              <a:rPr lang="en-US" sz="1800" dirty="0" smtClean="0">
                <a:solidFill>
                  <a:schemeClr val="bg1"/>
                </a:solidFill>
              </a:rPr>
              <a:t>reflected continues </a:t>
            </a:r>
            <a:r>
              <a:rPr lang="en-US" sz="1800" dirty="0">
                <a:solidFill>
                  <a:schemeClr val="bg1"/>
                </a:solidFill>
              </a:rPr>
              <a:t>stable growth over the past 12 years.</a:t>
            </a:r>
          </a:p>
        </p:txBody>
      </p:sp>
    </p:spTree>
    <p:extLst>
      <p:ext uri="{BB962C8B-B14F-4D97-AF65-F5344CB8AC3E}">
        <p14:creationId xmlns:p14="http://schemas.microsoft.com/office/powerpoint/2010/main" val="903000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3" name="TextBox 2"/>
          <p:cNvSpPr txBox="1"/>
          <p:nvPr/>
        </p:nvSpPr>
        <p:spPr>
          <a:xfrm>
            <a:off x="3472071" y="2186608"/>
            <a:ext cx="5088834" cy="1015663"/>
          </a:xfrm>
          <a:prstGeom prst="rect">
            <a:avLst/>
          </a:prstGeom>
          <a:noFill/>
        </p:spPr>
        <p:txBody>
          <a:bodyPr wrap="square" rtlCol="0">
            <a:spAutoFit/>
          </a:bodyPr>
          <a:lstStyle/>
          <a:p>
            <a:r>
              <a:rPr lang="en-US" sz="6000" dirty="0" smtClean="0">
                <a:solidFill>
                  <a:schemeClr val="bg1"/>
                </a:solidFill>
                <a:latin typeface="+mj-lt"/>
              </a:rPr>
              <a:t>Reflections:</a:t>
            </a:r>
            <a:endParaRPr lang="en-US" sz="4800" dirty="0">
              <a:solidFill>
                <a:schemeClr val="bg1"/>
              </a:solidFill>
              <a:latin typeface="+mj-lt"/>
            </a:endParaRPr>
          </a:p>
        </p:txBody>
      </p:sp>
    </p:spTree>
    <p:extLst>
      <p:ext uri="{BB962C8B-B14F-4D97-AF65-F5344CB8AC3E}">
        <p14:creationId xmlns:p14="http://schemas.microsoft.com/office/powerpoint/2010/main" val="3831459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 name="TextBox 1"/>
          <p:cNvSpPr txBox="1"/>
          <p:nvPr/>
        </p:nvSpPr>
        <p:spPr>
          <a:xfrm rot="10800000" flipH="1" flipV="1">
            <a:off x="1912618" y="4218971"/>
            <a:ext cx="8234681" cy="1938992"/>
          </a:xfrm>
          <a:prstGeom prst="rect">
            <a:avLst/>
          </a:prstGeom>
          <a:noFill/>
        </p:spPr>
        <p:txBody>
          <a:bodyPr wrap="square" rtlCol="0">
            <a:spAutoFit/>
          </a:bodyPr>
          <a:lstStyle/>
          <a:p>
            <a:r>
              <a:rPr lang="en-US" sz="2000" dirty="0" smtClean="0">
                <a:solidFill>
                  <a:schemeClr val="bg1">
                    <a:lumMod val="95000"/>
                  </a:schemeClr>
                </a:solidFill>
                <a:latin typeface="+mj-lt"/>
              </a:rPr>
              <a:t>Yvette is a twenty-five year old woman who has inherited </a:t>
            </a:r>
            <a:r>
              <a:rPr lang="en-US" sz="2000" dirty="0">
                <a:solidFill>
                  <a:schemeClr val="bg1">
                    <a:lumMod val="95000"/>
                  </a:schemeClr>
                </a:solidFill>
                <a:latin typeface="+mj-lt"/>
              </a:rPr>
              <a:t>R100,000. </a:t>
            </a:r>
            <a:r>
              <a:rPr lang="en-US" sz="2000" dirty="0" smtClean="0">
                <a:solidFill>
                  <a:schemeClr val="bg1">
                    <a:lumMod val="95000"/>
                  </a:schemeClr>
                </a:solidFill>
                <a:latin typeface="+mj-lt"/>
              </a:rPr>
              <a:t>As HBM Finances Inc. she has approached us to advise her in the best investment strategy. We have created a presentation to explain to her the importance of choosing the right investment fund and to show her what her options are in the current market. </a:t>
            </a:r>
            <a:endParaRPr lang="en-US" sz="2000" dirty="0">
              <a:solidFill>
                <a:schemeClr val="bg1">
                  <a:lumMod val="95000"/>
                </a:schemeClr>
              </a:solidFill>
              <a:latin typeface="+mj-lt"/>
            </a:endParaRPr>
          </a:p>
        </p:txBody>
      </p:sp>
      <p:sp>
        <p:nvSpPr>
          <p:cNvPr id="3" name="TextBox 2"/>
          <p:cNvSpPr txBox="1"/>
          <p:nvPr/>
        </p:nvSpPr>
        <p:spPr>
          <a:xfrm>
            <a:off x="2374900" y="546100"/>
            <a:ext cx="6870700" cy="369332"/>
          </a:xfrm>
          <a:prstGeom prst="rect">
            <a:avLst/>
          </a:prstGeom>
          <a:noFill/>
        </p:spPr>
        <p:txBody>
          <a:bodyPr wrap="square" rtlCol="0">
            <a:spAutoFit/>
          </a:bodyPr>
          <a:lstStyle/>
          <a:p>
            <a:r>
              <a:rPr lang="en-US" dirty="0" smtClean="0">
                <a:solidFill>
                  <a:schemeClr val="bg1">
                    <a:lumMod val="95000"/>
                  </a:schemeClr>
                </a:solidFill>
                <a:latin typeface="Bahnschrift SemiBold" panose="020B0502040204020203" pitchFamily="34" charset="0"/>
              </a:rPr>
              <a:t>                                             </a:t>
            </a:r>
            <a:endParaRPr lang="en-US" dirty="0">
              <a:solidFill>
                <a:schemeClr val="bg1">
                  <a:lumMod val="95000"/>
                </a:schemeClr>
              </a:solidFill>
              <a:latin typeface="Bahnschrift SemiBold" panose="020B0502040204020203"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177" y="915432"/>
            <a:ext cx="3988141" cy="2510436"/>
          </a:xfrm>
          <a:prstGeom prst="rect">
            <a:avLst/>
          </a:prstGeom>
        </p:spPr>
      </p:pic>
      <p:sp>
        <p:nvSpPr>
          <p:cNvPr id="5" name="TextBox 4"/>
          <p:cNvSpPr txBox="1"/>
          <p:nvPr/>
        </p:nvSpPr>
        <p:spPr>
          <a:xfrm>
            <a:off x="4352509" y="3425868"/>
            <a:ext cx="2915479" cy="369332"/>
          </a:xfrm>
          <a:prstGeom prst="rect">
            <a:avLst/>
          </a:prstGeom>
          <a:noFill/>
        </p:spPr>
        <p:txBody>
          <a:bodyPr wrap="square" rtlCol="0">
            <a:spAutoFit/>
          </a:bodyPr>
          <a:lstStyle/>
          <a:p>
            <a:pPr algn="ctr"/>
            <a:r>
              <a:rPr lang="en-US" dirty="0" smtClean="0">
                <a:solidFill>
                  <a:schemeClr val="bg1"/>
                </a:solidFill>
              </a:rPr>
              <a:t>Meet Yvette</a:t>
            </a:r>
            <a:endParaRPr lang="en-US" dirty="0">
              <a:solidFill>
                <a:schemeClr val="bg1"/>
              </a:solidFill>
            </a:endParaRPr>
          </a:p>
        </p:txBody>
      </p:sp>
    </p:spTree>
    <p:extLst>
      <p:ext uri="{BB962C8B-B14F-4D97-AF65-F5344CB8AC3E}">
        <p14:creationId xmlns:p14="http://schemas.microsoft.com/office/powerpoint/2010/main" val="2903913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6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3" name="TextBox 2"/>
          <p:cNvSpPr txBox="1"/>
          <p:nvPr/>
        </p:nvSpPr>
        <p:spPr>
          <a:xfrm>
            <a:off x="450574" y="742122"/>
            <a:ext cx="11423373" cy="5016758"/>
          </a:xfrm>
          <a:prstGeom prst="rect">
            <a:avLst/>
          </a:prstGeom>
          <a:noFill/>
        </p:spPr>
        <p:txBody>
          <a:bodyPr wrap="square" rtlCol="0">
            <a:spAutoFit/>
          </a:bodyPr>
          <a:lstStyle/>
          <a:p>
            <a:r>
              <a:rPr lang="en-US" sz="2000" dirty="0">
                <a:solidFill>
                  <a:schemeClr val="bg1"/>
                </a:solidFill>
                <a:latin typeface="+mj-lt"/>
              </a:rPr>
              <a:t>Markets are complex and unpredictable, and data analysis is essential for understanding them. Visualizations can help make sense of data, and risk management is key to successful trading. Risk management includes diversifying portfolios and setting stop-loss orders, and continuous learning is important to stay up to date on developments. As a group our data analyzing skills have improved a lot. We can now analyze, clean, and manipulate data through different kinds of statistics. We got to learn about statistics, since we were not exposed to most of it during our undergraduate studies. And we got to learn about one of the most important statistics, which is regression. Regression can be used to solve most problems and we are glad we got exposed to it and how to go about using it in different scenarios.  In terms of Python, it is a wide programming language that can be used for various things and during this semester we discovered how easier Python can make data analysis. We improved and expanded our prior knowledge on how to code and work with python and learned how to use a new IDE. Overall, for all three of us, the course has been eye-opening, and we have enjoyed using Python in different ways. We will use our knowledge on python, statistics, and EFTs to make better choices financially and for the future.</a:t>
            </a:r>
            <a:endParaRPr lang="en-US" sz="2000" dirty="0">
              <a:solidFill>
                <a:schemeClr val="bg1"/>
              </a:solidFill>
              <a:latin typeface="+mj-lt"/>
            </a:endParaRPr>
          </a:p>
        </p:txBody>
      </p:sp>
    </p:spTree>
    <p:extLst>
      <p:ext uri="{BB962C8B-B14F-4D97-AF65-F5344CB8AC3E}">
        <p14:creationId xmlns:p14="http://schemas.microsoft.com/office/powerpoint/2010/main" val="2989858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B7FD7694-5BA5-13B2-A3A7-EBDD88C51AC2}"/>
              </a:ext>
            </a:extLst>
          </p:cNvPr>
          <p:cNvSpPr txBox="1">
            <a:spLocks/>
          </p:cNvSpPr>
          <p:nvPr/>
        </p:nvSpPr>
        <p:spPr>
          <a:xfrm>
            <a:off x="3534168" y="339942"/>
            <a:ext cx="4353770" cy="102149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ZA" sz="3600" kern="0" dirty="0">
                <a:solidFill>
                  <a:schemeClr val="bg1"/>
                </a:solidFill>
                <a:effectLst/>
                <a:latin typeface="+mj-lt"/>
                <a:ea typeface="Times New Roman" panose="02020603050405020304" pitchFamily="18" charset="0"/>
              </a:rPr>
              <a:t>Data</a:t>
            </a:r>
            <a:r>
              <a:rPr lang="en-ZA" sz="3600" b="1" kern="0" dirty="0">
                <a:solidFill>
                  <a:schemeClr val="bg1"/>
                </a:solidFill>
                <a:effectLst/>
                <a:latin typeface="+mj-lt"/>
                <a:ea typeface="Times New Roman" panose="02020603050405020304" pitchFamily="18" charset="0"/>
              </a:rPr>
              <a:t> </a:t>
            </a:r>
            <a:r>
              <a:rPr lang="en-ZA" sz="3600" kern="0" dirty="0">
                <a:solidFill>
                  <a:schemeClr val="bg1"/>
                </a:solidFill>
                <a:effectLst/>
                <a:latin typeface="+mj-lt"/>
                <a:ea typeface="Times New Roman" panose="02020603050405020304" pitchFamily="18" charset="0"/>
              </a:rPr>
              <a:t>Gathered</a:t>
            </a:r>
            <a:endParaRPr lang="en-US" sz="3600" dirty="0">
              <a:solidFill>
                <a:schemeClr val="bg1"/>
              </a:solidFill>
              <a:latin typeface="+mj-lt"/>
            </a:endParaRPr>
          </a:p>
        </p:txBody>
      </p:sp>
      <p:sp>
        <p:nvSpPr>
          <p:cNvPr id="3" name="Subtitle 2">
            <a:extLst>
              <a:ext uri="{FF2B5EF4-FFF2-40B4-BE49-F238E27FC236}">
                <a16:creationId xmlns:a16="http://schemas.microsoft.com/office/drawing/2014/main" id="{8DCE85EB-705E-FBE3-9418-DF9F7C46E040}"/>
              </a:ext>
            </a:extLst>
          </p:cNvPr>
          <p:cNvSpPr txBox="1">
            <a:spLocks/>
          </p:cNvSpPr>
          <p:nvPr/>
        </p:nvSpPr>
        <p:spPr>
          <a:xfrm>
            <a:off x="197636" y="1172570"/>
            <a:ext cx="11026834" cy="4926225"/>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en-US" sz="2800" dirty="0">
                <a:solidFill>
                  <a:schemeClr val="bg1"/>
                </a:solidFill>
                <a:latin typeface="+mj-lt"/>
              </a:rPr>
              <a:t>Source: </a:t>
            </a:r>
            <a:r>
              <a:rPr lang="en-US" sz="2800" dirty="0">
                <a:solidFill>
                  <a:schemeClr val="bg1"/>
                </a:solidFill>
                <a:latin typeface="+mj-lt"/>
                <a:hlinkClick r:id="rId4"/>
              </a:rPr>
              <a:t>https://za.investing.com</a:t>
            </a:r>
            <a:endParaRPr lang="en-US" sz="2800" dirty="0">
              <a:solidFill>
                <a:schemeClr val="bg1"/>
              </a:solidFill>
              <a:latin typeface="+mj-lt"/>
            </a:endParaRPr>
          </a:p>
          <a:p>
            <a:pPr>
              <a:buFont typeface="Wingdings" panose="05000000000000000000" pitchFamily="2" charset="2"/>
              <a:buChar char="§"/>
            </a:pPr>
            <a:r>
              <a:rPr lang="en-US" sz="2800" dirty="0">
                <a:solidFill>
                  <a:schemeClr val="bg1"/>
                </a:solidFill>
                <a:latin typeface="+mj-lt"/>
              </a:rPr>
              <a:t>Monthly Share Price Data collected across all 4 ETF’s</a:t>
            </a:r>
          </a:p>
          <a:p>
            <a:pPr>
              <a:buFont typeface="Wingdings" panose="05000000000000000000" pitchFamily="2" charset="2"/>
              <a:buChar char="§"/>
            </a:pPr>
            <a:r>
              <a:rPr lang="en-US" sz="2800" dirty="0">
                <a:solidFill>
                  <a:schemeClr val="bg1"/>
                </a:solidFill>
                <a:latin typeface="+mj-lt"/>
              </a:rPr>
              <a:t>USD/ZAR exchange rate Data</a:t>
            </a:r>
          </a:p>
          <a:p>
            <a:pPr>
              <a:buFont typeface="Wingdings" panose="05000000000000000000" pitchFamily="2" charset="2"/>
              <a:buChar char="§"/>
            </a:pPr>
            <a:r>
              <a:rPr lang="en-US" sz="2800" dirty="0">
                <a:solidFill>
                  <a:schemeClr val="bg1"/>
                </a:solidFill>
                <a:latin typeface="+mj-lt"/>
                <a:hlinkClick r:id="rId5"/>
              </a:rPr>
              <a:t>https://github.com/HenkVanDijk-hub/GroupAssignment4InvAnalysis.git</a:t>
            </a:r>
            <a:endParaRPr lang="en-US" sz="2800" dirty="0">
              <a:solidFill>
                <a:schemeClr val="bg1"/>
              </a:solidFill>
              <a:latin typeface="+mj-lt"/>
            </a:endParaRPr>
          </a:p>
          <a:p>
            <a:pPr>
              <a:buFont typeface="Wingdings" panose="05000000000000000000" pitchFamily="2" charset="2"/>
              <a:buChar char="§"/>
            </a:pPr>
            <a:r>
              <a:rPr lang="en-US" sz="2800" dirty="0">
                <a:solidFill>
                  <a:schemeClr val="bg1"/>
                </a:solidFill>
                <a:latin typeface="+mj-lt"/>
              </a:rPr>
              <a:t>Analytics was done using both Python and Excel.</a:t>
            </a:r>
          </a:p>
          <a:p>
            <a:pPr>
              <a:buFont typeface="Wingdings" panose="05000000000000000000" pitchFamily="2" charset="2"/>
              <a:buChar char="§"/>
            </a:pPr>
            <a:r>
              <a:rPr lang="en-US" sz="2800" dirty="0">
                <a:solidFill>
                  <a:schemeClr val="bg1"/>
                </a:solidFill>
                <a:latin typeface="+mj-lt"/>
              </a:rPr>
              <a:t>All graph presentations were done using Python</a:t>
            </a:r>
            <a:r>
              <a:rPr lang="en-US" sz="2800" dirty="0">
                <a:solidFill>
                  <a:schemeClr val="tx1">
                    <a:lumMod val="85000"/>
                    <a:lumOff val="15000"/>
                  </a:schemeClr>
                </a:solidFill>
              </a:rPr>
              <a:t>.</a:t>
            </a:r>
          </a:p>
        </p:txBody>
      </p:sp>
    </p:spTree>
    <p:extLst>
      <p:ext uri="{BB962C8B-B14F-4D97-AF65-F5344CB8AC3E}">
        <p14:creationId xmlns:p14="http://schemas.microsoft.com/office/powerpoint/2010/main" val="1875397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80 Best Quotes On Stock Market Investment And Financial Management">
            <a:extLst>
              <a:ext uri="{FF2B5EF4-FFF2-40B4-BE49-F238E27FC236}">
                <a16:creationId xmlns:a16="http://schemas.microsoft.com/office/drawing/2014/main" id="{19747FB0-B15E-2F1B-E630-661D711DC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09" y="998290"/>
            <a:ext cx="9832866" cy="5532468"/>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18F1B2C7-50E4-69B4-B7AA-2620F4C5C4FD}"/>
              </a:ext>
            </a:extLst>
          </p:cNvPr>
          <p:cNvSpPr txBox="1">
            <a:spLocks/>
          </p:cNvSpPr>
          <p:nvPr/>
        </p:nvSpPr>
        <p:spPr>
          <a:xfrm>
            <a:off x="-86090" y="25238"/>
            <a:ext cx="7671238" cy="97305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200" dirty="0">
                <a:solidFill>
                  <a:schemeClr val="bg1">
                    <a:lumMod val="95000"/>
                  </a:schemeClr>
                </a:solidFill>
              </a:rPr>
              <a:t>Importance of </a:t>
            </a:r>
            <a:r>
              <a:rPr lang="en-US" sz="3200" dirty="0" smtClean="0">
                <a:solidFill>
                  <a:schemeClr val="bg1">
                    <a:lumMod val="95000"/>
                  </a:schemeClr>
                </a:solidFill>
              </a:rPr>
              <a:t>doing </a:t>
            </a:r>
            <a:r>
              <a:rPr lang="en-US" sz="3200" dirty="0">
                <a:solidFill>
                  <a:schemeClr val="bg1">
                    <a:lumMod val="95000"/>
                  </a:schemeClr>
                </a:solidFill>
              </a:rPr>
              <a:t>research…!!!</a:t>
            </a:r>
            <a:endParaRPr lang="en-US" sz="4000" dirty="0">
              <a:solidFill>
                <a:schemeClr val="bg1">
                  <a:lumMod val="95000"/>
                </a:schemeClr>
              </a:solidFill>
            </a:endParaRPr>
          </a:p>
          <a:p>
            <a:endParaRPr lang="en-US" sz="2800" dirty="0">
              <a:solidFill>
                <a:schemeClr val="bg1">
                  <a:lumMod val="95000"/>
                </a:schemeClr>
              </a:solidFill>
            </a:endParaRPr>
          </a:p>
        </p:txBody>
      </p:sp>
    </p:spTree>
    <p:extLst>
      <p:ext uri="{BB962C8B-B14F-4D97-AF65-F5344CB8AC3E}">
        <p14:creationId xmlns:p14="http://schemas.microsoft.com/office/powerpoint/2010/main" val="1917146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6D3F912-48F7-BE44-5D79-8D78994F2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460" y="974434"/>
            <a:ext cx="9264242" cy="5211136"/>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2">
            <a:extLst>
              <a:ext uri="{FF2B5EF4-FFF2-40B4-BE49-F238E27FC236}">
                <a16:creationId xmlns:a16="http://schemas.microsoft.com/office/drawing/2014/main" id="{A3F7892F-9214-5D95-9DCC-3CC0E89FD6F2}"/>
              </a:ext>
            </a:extLst>
          </p:cNvPr>
          <p:cNvSpPr txBox="1">
            <a:spLocks/>
          </p:cNvSpPr>
          <p:nvPr/>
        </p:nvSpPr>
        <p:spPr>
          <a:xfrm>
            <a:off x="0" y="92350"/>
            <a:ext cx="11026834" cy="102149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ZA" sz="3600" kern="0" dirty="0" smtClean="0">
                <a:solidFill>
                  <a:srgbClr val="4A4A4A"/>
                </a:solidFill>
                <a:latin typeface="Poppins" panose="00000500000000000000" pitchFamily="2" charset="0"/>
              </a:rPr>
              <a:t>Why </a:t>
            </a:r>
            <a:r>
              <a:rPr lang="en-ZA" sz="3600" kern="0" dirty="0" smtClean="0">
                <a:solidFill>
                  <a:srgbClr val="4A4A4A"/>
                </a:solidFill>
                <a:latin typeface="Poppins" panose="00000500000000000000" pitchFamily="2" charset="0"/>
              </a:rPr>
              <a:t>Yvette needs to</a:t>
            </a:r>
            <a:r>
              <a:rPr lang="en-ZA" sz="3600" kern="0" dirty="0" smtClean="0">
                <a:solidFill>
                  <a:srgbClr val="4A4A4A"/>
                </a:solidFill>
                <a:latin typeface="Poppins" panose="00000500000000000000" pitchFamily="2" charset="0"/>
              </a:rPr>
              <a:t> </a:t>
            </a:r>
            <a:r>
              <a:rPr lang="en-ZA" sz="3600" kern="0" dirty="0">
                <a:solidFill>
                  <a:srgbClr val="4A4A4A"/>
                </a:solidFill>
                <a:latin typeface="Poppins" panose="00000500000000000000" pitchFamily="2" charset="0"/>
              </a:rPr>
              <a:t>invest?</a:t>
            </a:r>
            <a:endParaRPr lang="en-US" sz="3600" dirty="0">
              <a:solidFill>
                <a:schemeClr val="tx1">
                  <a:lumMod val="85000"/>
                  <a:lumOff val="15000"/>
                </a:schemeClr>
              </a:solidFill>
            </a:endParaRPr>
          </a:p>
        </p:txBody>
      </p:sp>
    </p:spTree>
    <p:extLst>
      <p:ext uri="{BB962C8B-B14F-4D97-AF65-F5344CB8AC3E}">
        <p14:creationId xmlns:p14="http://schemas.microsoft.com/office/powerpoint/2010/main" val="33535005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useBgFill="1">
        <p:nvSpPr>
          <p:cNvPr id="11" name="Rounded Rectangle 10"/>
          <p:cNvSpPr/>
          <p:nvPr/>
        </p:nvSpPr>
        <p:spPr>
          <a:xfrm rot="20688666">
            <a:off x="1335631" y="422798"/>
            <a:ext cx="846639" cy="485491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ow investors made billions using &quot;Short Selling&quot; investment strategy? -  The Strategy Story"/>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l="799" t="3178" r="715" b="188"/>
          <a:stretch/>
        </p:blipFill>
        <p:spPr bwMode="auto">
          <a:xfrm>
            <a:off x="0" y="-38100"/>
            <a:ext cx="12306300" cy="6896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9900" y="203200"/>
            <a:ext cx="3200400" cy="1684602"/>
          </a:xfrm>
          <a:prstGeom prst="rect">
            <a:avLst/>
          </a:prstGeom>
          <a:solidFill>
            <a:schemeClr val="bg1">
              <a:lumMod val="85000"/>
            </a:schemeClr>
          </a:solidFill>
        </p:spPr>
      </p:pic>
      <p:sp>
        <p:nvSpPr>
          <p:cNvPr id="8" name="TextBox 7"/>
          <p:cNvSpPr txBox="1"/>
          <p:nvPr/>
        </p:nvSpPr>
        <p:spPr>
          <a:xfrm flipH="1">
            <a:off x="2197100" y="1900892"/>
            <a:ext cx="7366000" cy="1446550"/>
          </a:xfrm>
          <a:prstGeom prst="rect">
            <a:avLst/>
          </a:prstGeom>
          <a:noFill/>
          <a:effectLst>
            <a:innerShdw blurRad="114300">
              <a:prstClr val="black"/>
            </a:innerShdw>
          </a:effectLst>
        </p:spPr>
        <p:txBody>
          <a:bodyPr wrap="square" rtlCol="0">
            <a:spAutoFit/>
          </a:bodyPr>
          <a:lstStyle/>
          <a:p>
            <a:pPr algn="ctr"/>
            <a:r>
              <a:rPr lang="en-US" sz="4400" b="1" dirty="0" smtClean="0">
                <a:solidFill>
                  <a:schemeClr val="accent1">
                    <a:lumMod val="40000"/>
                    <a:lumOff val="60000"/>
                  </a:schemeClr>
                </a:solidFill>
                <a:latin typeface="Bahnschrift Light SemiCondensed" panose="020B0502040204020203" pitchFamily="34" charset="0"/>
              </a:rPr>
              <a:t>Our Objectives of this analysis for Yvette:</a:t>
            </a:r>
            <a:endParaRPr lang="en-US" sz="4400" b="1" dirty="0">
              <a:solidFill>
                <a:schemeClr val="accent1">
                  <a:lumMod val="40000"/>
                  <a:lumOff val="60000"/>
                </a:schemeClr>
              </a:solidFill>
              <a:latin typeface="Bahnschrift Light SemiCondensed" panose="020B0502040204020203" pitchFamily="34" charset="0"/>
            </a:endParaRPr>
          </a:p>
        </p:txBody>
      </p:sp>
      <p:sp>
        <p:nvSpPr>
          <p:cNvPr id="5" name="TextBox 4"/>
          <p:cNvSpPr txBox="1"/>
          <p:nvPr/>
        </p:nvSpPr>
        <p:spPr>
          <a:xfrm>
            <a:off x="1359452" y="3882153"/>
            <a:ext cx="9499048" cy="1938992"/>
          </a:xfrm>
          <a:prstGeom prst="rect">
            <a:avLst/>
          </a:prstGeom>
          <a:noFill/>
        </p:spPr>
        <p:txBody>
          <a:bodyPr wrap="square" rtlCol="0">
            <a:spAutoFit/>
          </a:bodyPr>
          <a:lstStyle/>
          <a:p>
            <a:pPr>
              <a:buFont typeface="Wingdings" panose="05000000000000000000" pitchFamily="2" charset="2"/>
              <a:buChar char="§"/>
            </a:pPr>
            <a:r>
              <a:rPr lang="en-US" sz="2400" dirty="0">
                <a:solidFill>
                  <a:schemeClr val="bg1"/>
                </a:solidFill>
              </a:rPr>
              <a:t>Identify 4 exchange traded funds best suited for future investment.</a:t>
            </a:r>
          </a:p>
          <a:p>
            <a:pPr>
              <a:buFont typeface="Wingdings" panose="05000000000000000000" pitchFamily="2" charset="2"/>
              <a:buChar char="§"/>
            </a:pPr>
            <a:r>
              <a:rPr lang="en-US" sz="2400" dirty="0">
                <a:solidFill>
                  <a:schemeClr val="bg1"/>
                </a:solidFill>
              </a:rPr>
              <a:t>Analyze historical data of the selected exchange traded funds.</a:t>
            </a:r>
          </a:p>
          <a:p>
            <a:pPr>
              <a:buFont typeface="Wingdings" panose="05000000000000000000" pitchFamily="2" charset="2"/>
              <a:buChar char="§"/>
            </a:pPr>
            <a:r>
              <a:rPr lang="en-US" sz="2400" dirty="0">
                <a:solidFill>
                  <a:schemeClr val="bg1"/>
                </a:solidFill>
              </a:rPr>
              <a:t>Use regression techniques to establish future growth potential.</a:t>
            </a:r>
          </a:p>
          <a:p>
            <a:pPr>
              <a:buFont typeface="Wingdings" panose="05000000000000000000" pitchFamily="2" charset="2"/>
              <a:buChar char="§"/>
            </a:pPr>
            <a:r>
              <a:rPr lang="en-US" sz="2400" dirty="0">
                <a:solidFill>
                  <a:schemeClr val="bg1"/>
                </a:solidFill>
              </a:rPr>
              <a:t>Select fund to invest R100k and motivate the selection taking other economic factors into account.</a:t>
            </a:r>
            <a:endParaRPr lang="en-US" sz="2400" dirty="0">
              <a:solidFill>
                <a:schemeClr val="bg1"/>
              </a:solidFill>
            </a:endParaRPr>
          </a:p>
        </p:txBody>
      </p:sp>
    </p:spTree>
    <p:extLst>
      <p:ext uri="{BB962C8B-B14F-4D97-AF65-F5344CB8AC3E}">
        <p14:creationId xmlns:p14="http://schemas.microsoft.com/office/powerpoint/2010/main" val="18446394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B7FD7694-5BA5-13B2-A3A7-EBDD88C51AC2}"/>
              </a:ext>
            </a:extLst>
          </p:cNvPr>
          <p:cNvSpPr txBox="1">
            <a:spLocks/>
          </p:cNvSpPr>
          <p:nvPr/>
        </p:nvSpPr>
        <p:spPr>
          <a:xfrm>
            <a:off x="0" y="0"/>
            <a:ext cx="11026834" cy="800100"/>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ZA" sz="3600" kern="0" dirty="0">
                <a:solidFill>
                  <a:schemeClr val="bg1"/>
                </a:solidFill>
                <a:effectLst/>
                <a:latin typeface="+mj-lt"/>
                <a:ea typeface="Times New Roman" panose="02020603050405020304" pitchFamily="18" charset="0"/>
              </a:rPr>
              <a:t>Exchange Traded Funds</a:t>
            </a:r>
            <a:endParaRPr lang="en-US" sz="3600" dirty="0">
              <a:solidFill>
                <a:schemeClr val="bg1"/>
              </a:solidFill>
              <a:latin typeface="+mj-lt"/>
            </a:endParaRPr>
          </a:p>
        </p:txBody>
      </p:sp>
      <p:sp>
        <p:nvSpPr>
          <p:cNvPr id="3" name="Subtitle 2">
            <a:extLst>
              <a:ext uri="{FF2B5EF4-FFF2-40B4-BE49-F238E27FC236}">
                <a16:creationId xmlns:a16="http://schemas.microsoft.com/office/drawing/2014/main" id="{8DCE85EB-705E-FBE3-9418-DF9F7C46E040}"/>
              </a:ext>
            </a:extLst>
          </p:cNvPr>
          <p:cNvSpPr txBox="1">
            <a:spLocks/>
          </p:cNvSpPr>
          <p:nvPr/>
        </p:nvSpPr>
        <p:spPr>
          <a:xfrm>
            <a:off x="197636" y="1155794"/>
            <a:ext cx="11994364" cy="555788"/>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bg1"/>
                </a:solidFill>
                <a:latin typeface="+mj-lt"/>
              </a:rPr>
              <a:t>What is an ETF ?</a:t>
            </a:r>
          </a:p>
          <a:p>
            <a:endParaRPr lang="en-US" sz="2800" dirty="0">
              <a:solidFill>
                <a:schemeClr val="tx1">
                  <a:lumMod val="85000"/>
                  <a:lumOff val="15000"/>
                </a:schemeClr>
              </a:solidFill>
            </a:endParaRPr>
          </a:p>
        </p:txBody>
      </p:sp>
      <p:sp>
        <p:nvSpPr>
          <p:cNvPr id="4" name="Subtitle 2">
            <a:extLst>
              <a:ext uri="{FF2B5EF4-FFF2-40B4-BE49-F238E27FC236}">
                <a16:creationId xmlns:a16="http://schemas.microsoft.com/office/drawing/2014/main" id="{66980F68-16C8-7376-D847-9AFF02D138B3}"/>
              </a:ext>
            </a:extLst>
          </p:cNvPr>
          <p:cNvSpPr txBox="1">
            <a:spLocks/>
          </p:cNvSpPr>
          <p:nvPr/>
        </p:nvSpPr>
        <p:spPr>
          <a:xfrm>
            <a:off x="197636" y="1711582"/>
            <a:ext cx="11026834" cy="1628518"/>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ZA" sz="2000" kern="0" dirty="0">
                <a:solidFill>
                  <a:schemeClr val="bg1">
                    <a:lumMod val="95000"/>
                  </a:schemeClr>
                </a:solidFill>
                <a:effectLst/>
                <a:latin typeface="+mj-lt"/>
                <a:ea typeface="Times New Roman" panose="02020603050405020304" pitchFamily="18" charset="0"/>
              </a:rPr>
              <a:t>An Exchange Traded Fund (ETF) is a structured investment instrument specifically created to track the performance of an existing stock, a particular index, commodities, or any specific asset. </a:t>
            </a:r>
          </a:p>
          <a:p>
            <a:r>
              <a:rPr lang="en-ZA" sz="2000" kern="100" dirty="0">
                <a:solidFill>
                  <a:schemeClr val="bg1">
                    <a:lumMod val="95000"/>
                  </a:schemeClr>
                </a:solidFill>
                <a:effectLst/>
                <a:latin typeface="+mj-lt"/>
                <a:ea typeface="Calibri" panose="020F0502020204030204" pitchFamily="34" charset="0"/>
                <a:cs typeface="Times New Roman" panose="02020603050405020304" pitchFamily="18" charset="0"/>
              </a:rPr>
              <a:t>(What is an Exchange Traded Fund (ETF), 2023)</a:t>
            </a:r>
          </a:p>
          <a:p>
            <a:endParaRPr lang="en-US" sz="2400" dirty="0">
              <a:solidFill>
                <a:schemeClr val="bg1">
                  <a:lumMod val="95000"/>
                </a:schemeClr>
              </a:solidFill>
              <a:latin typeface="+mj-lt"/>
            </a:endParaRPr>
          </a:p>
        </p:txBody>
      </p:sp>
      <p:sp>
        <p:nvSpPr>
          <p:cNvPr id="5" name="Subtitle 2">
            <a:extLst>
              <a:ext uri="{FF2B5EF4-FFF2-40B4-BE49-F238E27FC236}">
                <a16:creationId xmlns:a16="http://schemas.microsoft.com/office/drawing/2014/main" id="{BF16838A-C69D-374F-DB78-D2922591D043}"/>
              </a:ext>
            </a:extLst>
          </p:cNvPr>
          <p:cNvSpPr txBox="1">
            <a:spLocks/>
          </p:cNvSpPr>
          <p:nvPr/>
        </p:nvSpPr>
        <p:spPr>
          <a:xfrm>
            <a:off x="197636" y="3455613"/>
            <a:ext cx="11841964" cy="69728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bg1"/>
                </a:solidFill>
                <a:latin typeface="+mj-lt"/>
              </a:rPr>
              <a:t>Why </a:t>
            </a:r>
            <a:r>
              <a:rPr lang="en-US" sz="2800" dirty="0" smtClean="0">
                <a:solidFill>
                  <a:schemeClr val="bg1"/>
                </a:solidFill>
                <a:latin typeface="+mj-lt"/>
              </a:rPr>
              <a:t>ETF?</a:t>
            </a:r>
            <a:endParaRPr lang="en-US" sz="2800" dirty="0">
              <a:solidFill>
                <a:schemeClr val="bg1"/>
              </a:solidFill>
              <a:latin typeface="+mj-lt"/>
            </a:endParaRPr>
          </a:p>
          <a:p>
            <a:endParaRPr lang="en-US" sz="2800" dirty="0">
              <a:solidFill>
                <a:schemeClr val="bg1"/>
              </a:solidFill>
              <a:latin typeface="+mj-lt"/>
            </a:endParaRPr>
          </a:p>
        </p:txBody>
      </p:sp>
      <p:sp>
        <p:nvSpPr>
          <p:cNvPr id="6" name="Subtitle 2">
            <a:extLst>
              <a:ext uri="{FF2B5EF4-FFF2-40B4-BE49-F238E27FC236}">
                <a16:creationId xmlns:a16="http://schemas.microsoft.com/office/drawing/2014/main" id="{347B1623-DEB2-6839-B25D-683CA35D5FC8}"/>
              </a:ext>
            </a:extLst>
          </p:cNvPr>
          <p:cNvSpPr txBox="1">
            <a:spLocks/>
          </p:cNvSpPr>
          <p:nvPr/>
        </p:nvSpPr>
        <p:spPr>
          <a:xfrm>
            <a:off x="197636" y="4013201"/>
            <a:ext cx="11026834" cy="2276630"/>
          </a:xfrm>
          <a:prstGeom prst="rect">
            <a:avLst/>
          </a:prstGeom>
        </p:spPr>
        <p:txBody>
          <a:bodyPr>
            <a:normAutofit fontScale="70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900" b="1" kern="0" dirty="0">
                <a:solidFill>
                  <a:schemeClr val="bg1"/>
                </a:solidFill>
                <a:effectLst/>
                <a:latin typeface="+mj-lt"/>
                <a:ea typeface="Times New Roman" panose="02020603050405020304" pitchFamily="18" charset="0"/>
              </a:rPr>
              <a:t>Diversification</a:t>
            </a:r>
            <a:r>
              <a:rPr lang="en-US" sz="2900" kern="0" dirty="0">
                <a:solidFill>
                  <a:schemeClr val="bg1"/>
                </a:solidFill>
                <a:effectLst/>
                <a:latin typeface="+mj-lt"/>
                <a:ea typeface="Times New Roman" panose="02020603050405020304" pitchFamily="18" charset="0"/>
              </a:rPr>
              <a:t>, which helps mitigate and lower the risk of the investor’s portfolio, may be one of the essential strategies to endure the market’s volatility better. Rather than researching and identifying each stock and instrument to invest in to pursue optimal asset allocation, investors are afforded several methods they may </a:t>
            </a:r>
            <a:r>
              <a:rPr lang="en-US" sz="2900" kern="0" dirty="0" smtClean="0">
                <a:solidFill>
                  <a:schemeClr val="bg1"/>
                </a:solidFill>
                <a:effectLst/>
                <a:latin typeface="+mj-lt"/>
                <a:ea typeface="Times New Roman" panose="02020603050405020304" pitchFamily="18" charset="0"/>
              </a:rPr>
              <a:t>utilize </a:t>
            </a:r>
            <a:r>
              <a:rPr lang="en-US" sz="2900" kern="0" dirty="0">
                <a:solidFill>
                  <a:schemeClr val="bg1"/>
                </a:solidFill>
                <a:effectLst/>
                <a:latin typeface="+mj-lt"/>
                <a:ea typeface="Times New Roman" panose="02020603050405020304" pitchFamily="18" charset="0"/>
              </a:rPr>
              <a:t>to diversify their portfolio. One security available at an investor’s disposal is an Exchange Traded Fund (ETF).</a:t>
            </a:r>
          </a:p>
          <a:p>
            <a:r>
              <a:rPr lang="en-ZA" sz="2900" kern="100" dirty="0">
                <a:solidFill>
                  <a:schemeClr val="bg1"/>
                </a:solidFill>
                <a:effectLst/>
                <a:latin typeface="+mj-lt"/>
                <a:ea typeface="Calibri" panose="020F0502020204030204" pitchFamily="34" charset="0"/>
                <a:cs typeface="Times New Roman" panose="02020603050405020304" pitchFamily="18" charset="0"/>
              </a:rPr>
              <a:t>(What is an Exchange Traded Fund (ETF), 2023)</a:t>
            </a:r>
          </a:p>
          <a:p>
            <a:endParaRPr lang="en-US" sz="2000" dirty="0">
              <a:solidFill>
                <a:schemeClr val="tx1">
                  <a:lumMod val="85000"/>
                  <a:lumOff val="15000"/>
                </a:schemeClr>
              </a:solidFill>
            </a:endParaRPr>
          </a:p>
        </p:txBody>
      </p:sp>
    </p:spTree>
    <p:extLst>
      <p:ext uri="{BB962C8B-B14F-4D97-AF65-F5344CB8AC3E}">
        <p14:creationId xmlns:p14="http://schemas.microsoft.com/office/powerpoint/2010/main" val="1357965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B7FD7694-5BA5-13B2-A3A7-EBDD88C51AC2}"/>
              </a:ext>
            </a:extLst>
          </p:cNvPr>
          <p:cNvSpPr txBox="1">
            <a:spLocks/>
          </p:cNvSpPr>
          <p:nvPr/>
        </p:nvSpPr>
        <p:spPr>
          <a:xfrm>
            <a:off x="197636" y="327242"/>
            <a:ext cx="11026834" cy="102149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ZA" sz="3600" kern="0" dirty="0">
                <a:solidFill>
                  <a:schemeClr val="bg1"/>
                </a:solidFill>
                <a:effectLst/>
                <a:latin typeface="+mj-lt"/>
                <a:ea typeface="Times New Roman" panose="02020603050405020304" pitchFamily="18" charset="0"/>
              </a:rPr>
              <a:t>ETF’s </a:t>
            </a:r>
            <a:r>
              <a:rPr lang="en-ZA" sz="3600" kern="0" dirty="0" smtClean="0">
                <a:solidFill>
                  <a:schemeClr val="bg1"/>
                </a:solidFill>
                <a:latin typeface="+mj-lt"/>
                <a:ea typeface="Times New Roman" panose="02020603050405020304" pitchFamily="18" charset="0"/>
              </a:rPr>
              <a:t>that Yvette can select from:</a:t>
            </a:r>
            <a:endParaRPr lang="en-US" sz="3600" dirty="0">
              <a:solidFill>
                <a:schemeClr val="bg1"/>
              </a:solidFill>
              <a:latin typeface="+mj-lt"/>
            </a:endParaRPr>
          </a:p>
        </p:txBody>
      </p:sp>
      <p:sp>
        <p:nvSpPr>
          <p:cNvPr id="3" name="Subtitle 2">
            <a:extLst>
              <a:ext uri="{FF2B5EF4-FFF2-40B4-BE49-F238E27FC236}">
                <a16:creationId xmlns:a16="http://schemas.microsoft.com/office/drawing/2014/main" id="{8DCE85EB-705E-FBE3-9418-DF9F7C46E040}"/>
              </a:ext>
            </a:extLst>
          </p:cNvPr>
          <p:cNvSpPr txBox="1">
            <a:spLocks/>
          </p:cNvSpPr>
          <p:nvPr/>
        </p:nvSpPr>
        <p:spPr>
          <a:xfrm>
            <a:off x="197636" y="1172570"/>
            <a:ext cx="11026834" cy="4926225"/>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800" dirty="0">
                <a:solidFill>
                  <a:schemeClr val="bg1"/>
                </a:solidFill>
                <a:latin typeface="+mj-lt"/>
              </a:rPr>
              <a:t>Vanguard S&amp;P 500:</a:t>
            </a:r>
          </a:p>
          <a:p>
            <a:pPr marL="0" indent="0">
              <a:buNone/>
            </a:pPr>
            <a:r>
              <a:rPr lang="en-US" sz="1500" dirty="0">
                <a:solidFill>
                  <a:schemeClr val="bg1"/>
                </a:solidFill>
                <a:latin typeface="+mj-lt"/>
              </a:rPr>
              <a:t>The S&amp;P 500 </a:t>
            </a:r>
            <a:r>
              <a:rPr lang="en-US" sz="1500" u="sng" dirty="0">
                <a:solidFill>
                  <a:schemeClr val="bg1"/>
                </a:solidFill>
                <a:latin typeface="+mj-lt"/>
              </a:rPr>
              <a:t>represents 500 of the largest U.S. companies</a:t>
            </a:r>
            <a:r>
              <a:rPr lang="en-US" sz="1500" dirty="0">
                <a:solidFill>
                  <a:schemeClr val="bg1"/>
                </a:solidFill>
                <a:latin typeface="+mj-lt"/>
              </a:rPr>
              <a:t>. The goal of the Vanguard S&amp;P 500 ETF is to track the returns of the S&amp;P 500 index </a:t>
            </a:r>
          </a:p>
          <a:p>
            <a:pPr>
              <a:buFont typeface="Arial" panose="020B0604020202020204" pitchFamily="34" charset="0"/>
              <a:buChar char="•"/>
            </a:pPr>
            <a:r>
              <a:rPr lang="en-US" sz="2800" dirty="0">
                <a:solidFill>
                  <a:schemeClr val="bg1"/>
                </a:solidFill>
                <a:latin typeface="+mj-lt"/>
              </a:rPr>
              <a:t>Satrix 40:</a:t>
            </a:r>
          </a:p>
          <a:p>
            <a:pPr marL="0" indent="0">
              <a:buNone/>
            </a:pPr>
            <a:r>
              <a:rPr lang="en-US" sz="1500" dirty="0">
                <a:solidFill>
                  <a:schemeClr val="bg1"/>
                </a:solidFill>
                <a:latin typeface="+mj-lt"/>
              </a:rPr>
              <a:t>This ETF tracks the FTSE/JSE Top 40 Index, which is a market capitalization-weighted index that comprises the </a:t>
            </a:r>
            <a:r>
              <a:rPr lang="en-US" sz="1500" u="sng" dirty="0">
                <a:solidFill>
                  <a:schemeClr val="bg1"/>
                </a:solidFill>
                <a:latin typeface="+mj-lt"/>
              </a:rPr>
              <a:t>40 largest companies </a:t>
            </a:r>
            <a:r>
              <a:rPr lang="en-US" sz="1500" dirty="0">
                <a:solidFill>
                  <a:schemeClr val="bg1"/>
                </a:solidFill>
                <a:latin typeface="+mj-lt"/>
              </a:rPr>
              <a:t>listed on the Johannesburg Stock Exchange (JSE).</a:t>
            </a:r>
          </a:p>
          <a:p>
            <a:pPr>
              <a:buFont typeface="Arial" panose="020B0604020202020204" pitchFamily="34" charset="0"/>
              <a:buChar char="•"/>
            </a:pPr>
            <a:r>
              <a:rPr lang="en-US" sz="2800" dirty="0">
                <a:solidFill>
                  <a:schemeClr val="bg1"/>
                </a:solidFill>
                <a:latin typeface="+mj-lt"/>
              </a:rPr>
              <a:t>Satrix Indi:</a:t>
            </a:r>
          </a:p>
          <a:p>
            <a:pPr marL="0" indent="0">
              <a:buNone/>
            </a:pPr>
            <a:r>
              <a:rPr lang="en-US" sz="1500" dirty="0">
                <a:solidFill>
                  <a:schemeClr val="bg1"/>
                </a:solidFill>
                <a:latin typeface="+mj-lt"/>
              </a:rPr>
              <a:t>This ETF tracks the FTSE/JSE Africa Index Series, which is a market capitalization-weighted index that comprises the </a:t>
            </a:r>
            <a:r>
              <a:rPr lang="en-US" sz="1500" u="sng" dirty="0">
                <a:solidFill>
                  <a:schemeClr val="bg1"/>
                </a:solidFill>
                <a:latin typeface="+mj-lt"/>
              </a:rPr>
              <a:t>25 largest companies listed on the JSE</a:t>
            </a:r>
            <a:r>
              <a:rPr lang="en-US" sz="1500" dirty="0">
                <a:solidFill>
                  <a:schemeClr val="bg1"/>
                </a:solidFill>
                <a:latin typeface="+mj-lt"/>
              </a:rPr>
              <a:t> that are not included in the FTSE/JSE Top 40 Index.</a:t>
            </a:r>
          </a:p>
          <a:p>
            <a:pPr>
              <a:buFont typeface="Arial" panose="020B0604020202020204" pitchFamily="34" charset="0"/>
              <a:buChar char="•"/>
            </a:pPr>
            <a:r>
              <a:rPr lang="en-US" sz="2800" dirty="0">
                <a:solidFill>
                  <a:schemeClr val="bg1"/>
                </a:solidFill>
                <a:latin typeface="+mj-lt"/>
              </a:rPr>
              <a:t>Sygnia Itrix MSCI World ETF:</a:t>
            </a:r>
          </a:p>
          <a:p>
            <a:pPr marL="0" indent="0">
              <a:buNone/>
            </a:pPr>
            <a:r>
              <a:rPr lang="en-US" sz="1500" dirty="0">
                <a:solidFill>
                  <a:schemeClr val="bg1"/>
                </a:solidFill>
                <a:latin typeface="+mj-lt"/>
              </a:rPr>
              <a:t>This ETF tracks the performance of the MSCI World Index, which is a market capitalization-weighted index that comprises companies from </a:t>
            </a:r>
            <a:r>
              <a:rPr lang="en-US" sz="1500" u="sng" dirty="0">
                <a:solidFill>
                  <a:schemeClr val="bg1"/>
                </a:solidFill>
                <a:latin typeface="+mj-lt"/>
              </a:rPr>
              <a:t>23 developed countries </a:t>
            </a:r>
            <a:r>
              <a:rPr lang="en-US" sz="1500" dirty="0">
                <a:solidFill>
                  <a:schemeClr val="bg1"/>
                </a:solidFill>
                <a:latin typeface="+mj-lt"/>
              </a:rPr>
              <a:t>around the world.</a:t>
            </a:r>
          </a:p>
          <a:p>
            <a:pPr>
              <a:buFont typeface="Arial" panose="020B0604020202020204" pitchFamily="34" charset="0"/>
              <a:buChar char="•"/>
            </a:pPr>
            <a:endParaRPr lang="en-US" sz="2800" dirty="0">
              <a:solidFill>
                <a:schemeClr val="tx1">
                  <a:lumMod val="85000"/>
                  <a:lumOff val="15000"/>
                </a:schemeClr>
              </a:solidFill>
            </a:endParaRPr>
          </a:p>
        </p:txBody>
      </p:sp>
    </p:spTree>
    <p:extLst>
      <p:ext uri="{BB962C8B-B14F-4D97-AF65-F5344CB8AC3E}">
        <p14:creationId xmlns:p14="http://schemas.microsoft.com/office/powerpoint/2010/main" val="38739254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42000" r="-42000"/>
          </a:stretch>
        </a:blipFill>
        <a:effectLst/>
      </p:bgPr>
    </p:bg>
    <p:spTree>
      <p:nvGrpSpPr>
        <p:cNvPr id="1" name=""/>
        <p:cNvGrpSpPr/>
        <p:nvPr/>
      </p:nvGrpSpPr>
      <p:grpSpPr>
        <a:xfrm>
          <a:off x="0" y="0"/>
          <a:ext cx="0" cy="0"/>
          <a:chOff x="0" y="0"/>
          <a:chExt cx="0" cy="0"/>
        </a:xfrm>
      </p:grpSpPr>
      <p:sp>
        <p:nvSpPr>
          <p:cNvPr id="2" name="TextBox 1"/>
          <p:cNvSpPr txBox="1"/>
          <p:nvPr/>
        </p:nvSpPr>
        <p:spPr>
          <a:xfrm>
            <a:off x="1656522" y="2226365"/>
            <a:ext cx="10137913" cy="1323439"/>
          </a:xfrm>
          <a:prstGeom prst="rect">
            <a:avLst/>
          </a:prstGeom>
          <a:noFill/>
        </p:spPr>
        <p:txBody>
          <a:bodyPr wrap="square" rtlCol="0">
            <a:spAutoFit/>
          </a:bodyPr>
          <a:lstStyle/>
          <a:p>
            <a:r>
              <a:rPr lang="en-US" sz="8000" dirty="0" smtClean="0">
                <a:solidFill>
                  <a:schemeClr val="bg1"/>
                </a:solidFill>
              </a:rPr>
              <a:t>Investment Analysis</a:t>
            </a:r>
            <a:endParaRPr lang="en-US" sz="8000" dirty="0">
              <a:solidFill>
                <a:schemeClr val="bg1"/>
              </a:solidFill>
            </a:endParaRPr>
          </a:p>
        </p:txBody>
      </p:sp>
    </p:spTree>
    <p:extLst>
      <p:ext uri="{BB962C8B-B14F-4D97-AF65-F5344CB8AC3E}">
        <p14:creationId xmlns:p14="http://schemas.microsoft.com/office/powerpoint/2010/main" val="41988629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B7844-E662-8195-6298-F6283E2DEEC1}"/>
              </a:ext>
            </a:extLst>
          </p:cNvPr>
          <p:cNvPicPr>
            <a:picLocks noChangeAspect="1"/>
          </p:cNvPicPr>
          <p:nvPr/>
        </p:nvPicPr>
        <p:blipFill>
          <a:blip r:embed="rId4"/>
          <a:stretch>
            <a:fillRect/>
          </a:stretch>
        </p:blipFill>
        <p:spPr>
          <a:xfrm>
            <a:off x="85691" y="975357"/>
            <a:ext cx="8162925" cy="4943475"/>
          </a:xfrm>
          <a:prstGeom prst="rect">
            <a:avLst/>
          </a:prstGeom>
          <a:solidFill>
            <a:schemeClr val="bg1"/>
          </a:solidFill>
        </p:spPr>
        <p:style>
          <a:lnRef idx="1">
            <a:schemeClr val="dk1"/>
          </a:lnRef>
          <a:fillRef idx="2">
            <a:schemeClr val="dk1"/>
          </a:fillRef>
          <a:effectRef idx="1">
            <a:schemeClr val="dk1"/>
          </a:effectRef>
          <a:fontRef idx="minor">
            <a:schemeClr val="dk1"/>
          </a:fontRef>
        </p:style>
      </p:pic>
      <p:sp>
        <p:nvSpPr>
          <p:cNvPr id="2" name="Subtitle 2">
            <a:extLst>
              <a:ext uri="{FF2B5EF4-FFF2-40B4-BE49-F238E27FC236}">
                <a16:creationId xmlns:a16="http://schemas.microsoft.com/office/drawing/2014/main" id="{B7FD7694-5BA5-13B2-A3A7-EBDD88C51AC2}"/>
              </a:ext>
            </a:extLst>
          </p:cNvPr>
          <p:cNvSpPr txBox="1">
            <a:spLocks/>
          </p:cNvSpPr>
          <p:nvPr/>
        </p:nvSpPr>
        <p:spPr>
          <a:xfrm>
            <a:off x="197636" y="112631"/>
            <a:ext cx="11026834" cy="102149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ZA" sz="3600" kern="0" dirty="0">
                <a:solidFill>
                  <a:schemeClr val="bg1"/>
                </a:solidFill>
                <a:latin typeface="+mj-lt"/>
              </a:rPr>
              <a:t>Descriptive analysis</a:t>
            </a:r>
          </a:p>
          <a:p>
            <a:endParaRPr lang="en-US" sz="3600" dirty="0">
              <a:solidFill>
                <a:schemeClr val="tx1">
                  <a:lumMod val="85000"/>
                  <a:lumOff val="15000"/>
                </a:schemeClr>
              </a:solidFill>
            </a:endParaRPr>
          </a:p>
        </p:txBody>
      </p:sp>
      <p:sp>
        <p:nvSpPr>
          <p:cNvPr id="7" name="TextBox 6">
            <a:extLst>
              <a:ext uri="{FF2B5EF4-FFF2-40B4-BE49-F238E27FC236}">
                <a16:creationId xmlns:a16="http://schemas.microsoft.com/office/drawing/2014/main" id="{69089F4B-CDE1-27BD-325E-8BE0FF539754}"/>
              </a:ext>
            </a:extLst>
          </p:cNvPr>
          <p:cNvSpPr txBox="1"/>
          <p:nvPr/>
        </p:nvSpPr>
        <p:spPr>
          <a:xfrm>
            <a:off x="9081994" y="3534006"/>
            <a:ext cx="2481942"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ZA" dirty="0"/>
              <a:t>Impact of </a:t>
            </a:r>
            <a:r>
              <a:rPr lang="en-ZA" dirty="0" smtClean="0"/>
              <a:t>USD/ZAR </a:t>
            </a:r>
            <a:r>
              <a:rPr lang="en-ZA" dirty="0"/>
              <a:t>Exchange </a:t>
            </a:r>
            <a:r>
              <a:rPr lang="en-ZA" dirty="0" smtClean="0"/>
              <a:t>Rate:</a:t>
            </a:r>
            <a:endParaRPr lang="en-ZA" dirty="0"/>
          </a:p>
          <a:p>
            <a:r>
              <a:rPr lang="en-ZA" dirty="0" smtClean="0"/>
              <a:t>Share price remained flat in terms of USD but reflected growth in</a:t>
            </a:r>
            <a:r>
              <a:rPr lang="en-ZA" dirty="0" smtClean="0"/>
              <a:t> Rands because of declining ZAR exchange rate.</a:t>
            </a:r>
            <a:endParaRPr lang="en-ZA" dirty="0"/>
          </a:p>
        </p:txBody>
      </p:sp>
      <p:sp>
        <p:nvSpPr>
          <p:cNvPr id="8" name="Oval 7">
            <a:extLst>
              <a:ext uri="{FF2B5EF4-FFF2-40B4-BE49-F238E27FC236}">
                <a16:creationId xmlns:a16="http://schemas.microsoft.com/office/drawing/2014/main" id="{89604115-D92B-0805-740E-D18AD67F7B4E}"/>
              </a:ext>
            </a:extLst>
          </p:cNvPr>
          <p:cNvSpPr/>
          <p:nvPr/>
        </p:nvSpPr>
        <p:spPr>
          <a:xfrm>
            <a:off x="3333776" y="3274000"/>
            <a:ext cx="1968760" cy="6251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0" name="Straight Connector 9">
            <a:extLst>
              <a:ext uri="{FF2B5EF4-FFF2-40B4-BE49-F238E27FC236}">
                <a16:creationId xmlns:a16="http://schemas.microsoft.com/office/drawing/2014/main" id="{76AE379F-C313-9220-90CB-B945EA76D091}"/>
              </a:ext>
            </a:extLst>
          </p:cNvPr>
          <p:cNvCxnSpPr>
            <a:stCxn id="7" idx="1"/>
            <a:endCxn id="8" idx="6"/>
          </p:cNvCxnSpPr>
          <p:nvPr/>
        </p:nvCxnSpPr>
        <p:spPr>
          <a:xfrm flipH="1" flipV="1">
            <a:off x="5302536" y="3586576"/>
            <a:ext cx="3779458" cy="1101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5FBCC3-B9BB-DB40-8DA5-2E71C7AA7F5A}"/>
              </a:ext>
            </a:extLst>
          </p:cNvPr>
          <p:cNvCxnSpPr>
            <a:cxnSpLocks/>
          </p:cNvCxnSpPr>
          <p:nvPr/>
        </p:nvCxnSpPr>
        <p:spPr>
          <a:xfrm flipH="1">
            <a:off x="1420107" y="1935172"/>
            <a:ext cx="122688"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F7E418B-CDF7-C017-C6E9-1F13D3A139ED}"/>
              </a:ext>
            </a:extLst>
          </p:cNvPr>
          <p:cNvSpPr/>
          <p:nvPr/>
        </p:nvSpPr>
        <p:spPr>
          <a:xfrm>
            <a:off x="7273255" y="2499918"/>
            <a:ext cx="1126364" cy="139923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sp>
        <p:nvSpPr>
          <p:cNvPr id="19" name="TextBox 18">
            <a:extLst>
              <a:ext uri="{FF2B5EF4-FFF2-40B4-BE49-F238E27FC236}">
                <a16:creationId xmlns:a16="http://schemas.microsoft.com/office/drawing/2014/main" id="{3C68B10A-F28A-088D-C355-32041BCF7A5D}"/>
              </a:ext>
            </a:extLst>
          </p:cNvPr>
          <p:cNvSpPr txBox="1"/>
          <p:nvPr/>
        </p:nvSpPr>
        <p:spPr>
          <a:xfrm>
            <a:off x="9023272" y="975357"/>
            <a:ext cx="2481942"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ZA" dirty="0"/>
              <a:t>S&amp;P 500 and </a:t>
            </a:r>
            <a:r>
              <a:rPr lang="en-ZA" dirty="0" smtClean="0"/>
              <a:t>Sygnia Itrix MSCI </a:t>
            </a:r>
            <a:r>
              <a:rPr lang="en-ZA" dirty="0"/>
              <a:t>reflecting higher growth.</a:t>
            </a:r>
          </a:p>
        </p:txBody>
      </p:sp>
      <p:cxnSp>
        <p:nvCxnSpPr>
          <p:cNvPr id="20" name="Straight Connector 19">
            <a:extLst>
              <a:ext uri="{FF2B5EF4-FFF2-40B4-BE49-F238E27FC236}">
                <a16:creationId xmlns:a16="http://schemas.microsoft.com/office/drawing/2014/main" id="{B883D8A7-660F-ECD6-0A61-6C3CAD674987}"/>
              </a:ext>
            </a:extLst>
          </p:cNvPr>
          <p:cNvCxnSpPr>
            <a:cxnSpLocks/>
            <a:stCxn id="19" idx="1"/>
            <a:endCxn id="18" idx="6"/>
          </p:cNvCxnSpPr>
          <p:nvPr/>
        </p:nvCxnSpPr>
        <p:spPr>
          <a:xfrm flipH="1">
            <a:off x="8399619" y="1437022"/>
            <a:ext cx="623653" cy="1762513"/>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D746299-260B-3337-F92B-C33054F1ADE9}"/>
              </a:ext>
            </a:extLst>
          </p:cNvPr>
          <p:cNvSpPr/>
          <p:nvPr/>
        </p:nvSpPr>
        <p:spPr>
          <a:xfrm>
            <a:off x="4167154" y="2499917"/>
            <a:ext cx="1126364" cy="1399233"/>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ZA"/>
          </a:p>
        </p:txBody>
      </p:sp>
      <p:cxnSp>
        <p:nvCxnSpPr>
          <p:cNvPr id="16" name="Straight Connector 15">
            <a:extLst>
              <a:ext uri="{FF2B5EF4-FFF2-40B4-BE49-F238E27FC236}">
                <a16:creationId xmlns:a16="http://schemas.microsoft.com/office/drawing/2014/main" id="{13362F75-6914-15DF-AE31-5235A046FE62}"/>
              </a:ext>
            </a:extLst>
          </p:cNvPr>
          <p:cNvCxnSpPr>
            <a:cxnSpLocks/>
            <a:stCxn id="19" idx="1"/>
            <a:endCxn id="15" idx="6"/>
          </p:cNvCxnSpPr>
          <p:nvPr/>
        </p:nvCxnSpPr>
        <p:spPr>
          <a:xfrm flipH="1">
            <a:off x="5293518" y="1437022"/>
            <a:ext cx="3729754" cy="176251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22418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{420A74FE-D776-4325-8B66-B7EF4E1A413C}tf56160789_win32</Template>
  <TotalTime>2822</TotalTime>
  <Words>1206</Words>
  <Application>Microsoft Office PowerPoint</Application>
  <PresentationFormat>Widescreen</PresentationFormat>
  <Paragraphs>89</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Bahnschrift Light SemiCondensed</vt:lpstr>
      <vt:lpstr>Bahnschrift SemiBold</vt:lpstr>
      <vt:lpstr>Bookman Old Style</vt:lpstr>
      <vt:lpstr>Calibri</vt:lpstr>
      <vt:lpstr>Franklin Gothic Book</vt:lpstr>
      <vt:lpstr>Poppins</vt:lpstr>
      <vt:lpstr>Times New Roman</vt:lpstr>
      <vt:lpstr>Wingdings</vt:lpstr>
      <vt:lpstr>1_RetrospectVTI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from Data 11 May 2023 Group Assignment Analyzing investment strategies</dc:title>
  <dc:creator>Henk van Dijk</dc:creator>
  <cp:lastModifiedBy>BUKIWE NQWABA</cp:lastModifiedBy>
  <cp:revision>63</cp:revision>
  <dcterms:created xsi:type="dcterms:W3CDTF">2023-05-04T10:08:16Z</dcterms:created>
  <dcterms:modified xsi:type="dcterms:W3CDTF">2023-05-11T19:04:44Z</dcterms:modified>
</cp:coreProperties>
</file>